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56" r:id="rId2"/>
    <p:sldId id="398" r:id="rId3"/>
    <p:sldId id="288" r:id="rId4"/>
    <p:sldId id="306" r:id="rId5"/>
    <p:sldId id="292" r:id="rId6"/>
    <p:sldId id="367" r:id="rId7"/>
    <p:sldId id="368" r:id="rId8"/>
    <p:sldId id="369" r:id="rId9"/>
    <p:sldId id="370" r:id="rId10"/>
    <p:sldId id="371" r:id="rId11"/>
    <p:sldId id="372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97" r:id="rId21"/>
    <p:sldId id="297" r:id="rId22"/>
    <p:sldId id="382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83" r:id="rId31"/>
    <p:sldId id="392" r:id="rId32"/>
    <p:sldId id="394" r:id="rId33"/>
    <p:sldId id="340" r:id="rId34"/>
    <p:sldId id="342" r:id="rId35"/>
    <p:sldId id="343" r:id="rId36"/>
    <p:sldId id="344" r:id="rId37"/>
    <p:sldId id="345" r:id="rId38"/>
    <p:sldId id="346" r:id="rId39"/>
    <p:sldId id="347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58" r:id="rId50"/>
    <p:sldId id="359" r:id="rId51"/>
    <p:sldId id="360" r:id="rId52"/>
    <p:sldId id="361" r:id="rId53"/>
    <p:sldId id="363" r:id="rId54"/>
    <p:sldId id="396" r:id="rId55"/>
    <p:sldId id="307" r:id="rId56"/>
    <p:sldId id="336" r:id="rId57"/>
    <p:sldId id="337" r:id="rId58"/>
    <p:sldId id="335" r:id="rId59"/>
    <p:sldId id="338" r:id="rId60"/>
    <p:sldId id="339" r:id="rId61"/>
    <p:sldId id="314" r:id="rId62"/>
    <p:sldId id="316" r:id="rId63"/>
    <p:sldId id="317" r:id="rId64"/>
    <p:sldId id="318" r:id="rId65"/>
    <p:sldId id="319" r:id="rId66"/>
    <p:sldId id="328" r:id="rId67"/>
    <p:sldId id="399" r:id="rId6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47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12" autoAdjust="0"/>
    <p:restoredTop sz="96296" autoAdjust="0"/>
  </p:normalViewPr>
  <p:slideViewPr>
    <p:cSldViewPr>
      <p:cViewPr varScale="1">
        <p:scale>
          <a:sx n="110" d="100"/>
          <a:sy n="110" d="100"/>
        </p:scale>
        <p:origin x="-115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7" d="100"/>
        <a:sy n="13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handoutMaster" Target="handoutMasters/handoutMaster1.xml"/><Relationship Id="rId71" Type="http://schemas.openxmlformats.org/officeDocument/2006/relationships/printerSettings" Target="printerSettings/printerSettings1.bin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CD36F4-33FE-A945-B75C-AC416F1B9B92}" type="doc">
      <dgm:prSet loTypeId="urn:microsoft.com/office/officeart/2005/8/layout/chevron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DF2E8A9-9FD8-454E-9EFC-D917CED92B42}">
      <dgm:prSet phldrT="[Text]" custT="1"/>
      <dgm:spPr/>
      <dgm:t>
        <a:bodyPr/>
        <a:lstStyle/>
        <a:p>
          <a:r>
            <a:rPr lang="en-US" sz="2400" noProof="0" dirty="0" smtClean="0"/>
            <a:t>Overview</a:t>
          </a:r>
          <a:endParaRPr lang="en-US" sz="2400" noProof="0" dirty="0"/>
        </a:p>
      </dgm:t>
    </dgm:pt>
    <dgm:pt modelId="{5DCC0FF3-10B6-0B44-BED2-2F798DB9F236}" type="parTrans" cxnId="{DD6B562D-282D-4F4A-B153-2E468D7E31CA}">
      <dgm:prSet/>
      <dgm:spPr/>
      <dgm:t>
        <a:bodyPr/>
        <a:lstStyle/>
        <a:p>
          <a:endParaRPr lang="de-DE" sz="2400"/>
        </a:p>
      </dgm:t>
    </dgm:pt>
    <dgm:pt modelId="{B16DEF3E-CFDB-864A-804D-ECA66D105017}" type="sibTrans" cxnId="{DD6B562D-282D-4F4A-B153-2E468D7E31CA}">
      <dgm:prSet/>
      <dgm:spPr/>
      <dgm:t>
        <a:bodyPr/>
        <a:lstStyle/>
        <a:p>
          <a:endParaRPr lang="de-DE" sz="2400"/>
        </a:p>
      </dgm:t>
    </dgm:pt>
    <dgm:pt modelId="{EE71BAB5-0708-8346-B62C-07165A110F81}">
      <dgm:prSet phldrT="[Text]" custT="1"/>
      <dgm:spPr/>
      <dgm:t>
        <a:bodyPr/>
        <a:lstStyle/>
        <a:p>
          <a:r>
            <a:rPr lang="en-US" sz="2000" noProof="0" dirty="0" smtClean="0"/>
            <a:t>Capture overview of performance dynamics via time-series profiling</a:t>
          </a:r>
          <a:endParaRPr lang="en-US" sz="2000" noProof="0" dirty="0"/>
        </a:p>
      </dgm:t>
    </dgm:pt>
    <dgm:pt modelId="{01D9104C-711D-1245-BEAF-AC0EA298E736}" type="parTrans" cxnId="{BD4CA2CD-6C39-194E-97B5-2748AD13139C}">
      <dgm:prSet/>
      <dgm:spPr/>
      <dgm:t>
        <a:bodyPr/>
        <a:lstStyle/>
        <a:p>
          <a:endParaRPr lang="de-DE" sz="2400"/>
        </a:p>
      </dgm:t>
    </dgm:pt>
    <dgm:pt modelId="{F12338F3-3EFB-B742-87D2-1E7E17A1EA8E}" type="sibTrans" cxnId="{BD4CA2CD-6C39-194E-97B5-2748AD13139C}">
      <dgm:prSet/>
      <dgm:spPr/>
      <dgm:t>
        <a:bodyPr/>
        <a:lstStyle/>
        <a:p>
          <a:endParaRPr lang="de-DE" sz="2400"/>
        </a:p>
      </dgm:t>
    </dgm:pt>
    <dgm:pt modelId="{D29B4F4C-43B7-CE4F-A083-D55459832C3B}">
      <dgm:prSet phldrT="[Text]" custT="1"/>
      <dgm:spPr/>
      <dgm:t>
        <a:bodyPr/>
        <a:lstStyle/>
        <a:p>
          <a:r>
            <a:rPr lang="en-US" sz="2400" noProof="0" dirty="0" smtClean="0"/>
            <a:t>Focus</a:t>
          </a:r>
          <a:endParaRPr lang="en-US" sz="2400" noProof="0" dirty="0"/>
        </a:p>
      </dgm:t>
    </dgm:pt>
    <dgm:pt modelId="{46E5F0BE-F49C-F543-AFE6-9C9397B3F0B3}" type="parTrans" cxnId="{87E1CFFC-5DBE-B14C-983D-B6055B2022E9}">
      <dgm:prSet/>
      <dgm:spPr/>
      <dgm:t>
        <a:bodyPr/>
        <a:lstStyle/>
        <a:p>
          <a:endParaRPr lang="de-DE" sz="2400"/>
        </a:p>
      </dgm:t>
    </dgm:pt>
    <dgm:pt modelId="{DE3F83A4-F031-3F45-918D-6FAE803FC9C3}" type="sibTrans" cxnId="{87E1CFFC-5DBE-B14C-983D-B6055B2022E9}">
      <dgm:prSet/>
      <dgm:spPr/>
      <dgm:t>
        <a:bodyPr/>
        <a:lstStyle/>
        <a:p>
          <a:endParaRPr lang="de-DE" sz="2400"/>
        </a:p>
      </dgm:t>
    </dgm:pt>
    <dgm:pt modelId="{98E6D7F0-C2FC-DC4D-B5BB-3A712AAA4A7E}">
      <dgm:prSet phldrT="[Text]" custT="1"/>
      <dgm:spPr/>
      <dgm:t>
        <a:bodyPr/>
        <a:lstStyle/>
        <a:p>
          <a:r>
            <a:rPr lang="en-US" sz="2000" noProof="0" smtClean="0"/>
            <a:t>Identify pivotal iterations - if reproducible</a:t>
          </a:r>
          <a:endParaRPr lang="en-US" sz="2000" noProof="0"/>
        </a:p>
      </dgm:t>
    </dgm:pt>
    <dgm:pt modelId="{EB241332-B7BA-8643-B38D-D2BC13D6E16D}" type="parTrans" cxnId="{5C4170F4-057C-424E-B7CA-12605FBEC117}">
      <dgm:prSet/>
      <dgm:spPr/>
      <dgm:t>
        <a:bodyPr/>
        <a:lstStyle/>
        <a:p>
          <a:endParaRPr lang="de-DE" sz="2400"/>
        </a:p>
      </dgm:t>
    </dgm:pt>
    <dgm:pt modelId="{443ED17A-D34B-B743-B6FA-CD6C42DF6BB7}" type="sibTrans" cxnId="{5C4170F4-057C-424E-B7CA-12605FBEC117}">
      <dgm:prSet/>
      <dgm:spPr/>
      <dgm:t>
        <a:bodyPr/>
        <a:lstStyle/>
        <a:p>
          <a:endParaRPr lang="de-DE" sz="2400"/>
        </a:p>
      </dgm:t>
    </dgm:pt>
    <dgm:pt modelId="{8914A0AE-9F6C-5A48-BA56-BAC64E6EFFAB}">
      <dgm:prSet phldrT="[Text]" custT="1"/>
      <dgm:spPr/>
      <dgm:t>
        <a:bodyPr/>
        <a:lstStyle/>
        <a:p>
          <a:r>
            <a:rPr lang="en-US" sz="2400" noProof="0" dirty="0" smtClean="0"/>
            <a:t>In-depth analysis</a:t>
          </a:r>
          <a:endParaRPr lang="en-US" sz="2400" noProof="0" dirty="0"/>
        </a:p>
      </dgm:t>
    </dgm:pt>
    <dgm:pt modelId="{34E623E1-19F2-AC4B-BD05-614C50C503F9}" type="parTrans" cxnId="{511876DE-1A6B-AE4E-8B22-3D93E1EFD962}">
      <dgm:prSet/>
      <dgm:spPr/>
      <dgm:t>
        <a:bodyPr/>
        <a:lstStyle/>
        <a:p>
          <a:endParaRPr lang="de-DE" sz="2400"/>
        </a:p>
      </dgm:t>
    </dgm:pt>
    <dgm:pt modelId="{613CCE87-1229-2E41-9A5E-CD9D9DBD83D8}" type="sibTrans" cxnId="{511876DE-1A6B-AE4E-8B22-3D93E1EFD962}">
      <dgm:prSet/>
      <dgm:spPr/>
      <dgm:t>
        <a:bodyPr/>
        <a:lstStyle/>
        <a:p>
          <a:endParaRPr lang="de-DE" sz="2400"/>
        </a:p>
      </dgm:t>
    </dgm:pt>
    <dgm:pt modelId="{A758ABC6-6C5E-A148-ADB8-421E7F14026D}">
      <dgm:prSet phldrT="[Text]" custT="1"/>
      <dgm:spPr/>
      <dgm:t>
        <a:bodyPr/>
        <a:lstStyle/>
        <a:p>
          <a:r>
            <a:rPr lang="en-US" sz="2000" noProof="0" dirty="0" smtClean="0"/>
            <a:t>In-depth analysis of these iterations via tracing</a:t>
          </a:r>
          <a:endParaRPr lang="en-US" sz="2000" noProof="0" dirty="0"/>
        </a:p>
      </dgm:t>
    </dgm:pt>
    <dgm:pt modelId="{BE5025F3-FC5E-714D-9685-875A26CB5DC6}" type="parTrans" cxnId="{36315558-9A8C-304F-97AC-1EF79F1D2ECA}">
      <dgm:prSet/>
      <dgm:spPr/>
      <dgm:t>
        <a:bodyPr/>
        <a:lstStyle/>
        <a:p>
          <a:endParaRPr lang="de-DE" sz="2400"/>
        </a:p>
      </dgm:t>
    </dgm:pt>
    <dgm:pt modelId="{E7698E0A-90D5-754E-A683-8CE1A6D91CFC}" type="sibTrans" cxnId="{36315558-9A8C-304F-97AC-1EF79F1D2ECA}">
      <dgm:prSet/>
      <dgm:spPr/>
      <dgm:t>
        <a:bodyPr/>
        <a:lstStyle/>
        <a:p>
          <a:endParaRPr lang="de-DE" sz="2400"/>
        </a:p>
      </dgm:t>
    </dgm:pt>
    <dgm:pt modelId="{58DEA762-69E1-DE43-9746-2703A509D030}">
      <dgm:prSet custT="1"/>
      <dgm:spPr/>
      <dgm:t>
        <a:bodyPr/>
        <a:lstStyle/>
        <a:p>
          <a:r>
            <a:rPr lang="en-US" sz="2000" noProof="0" dirty="0" smtClean="0"/>
            <a:t>Time and count-based metrics</a:t>
          </a:r>
        </a:p>
      </dgm:t>
    </dgm:pt>
    <dgm:pt modelId="{300DCF76-D8F6-6843-B6F4-57AFB70FA805}" type="parTrans" cxnId="{EEB1797E-9644-B649-9143-DE8D0C124328}">
      <dgm:prSet/>
      <dgm:spPr/>
      <dgm:t>
        <a:bodyPr/>
        <a:lstStyle/>
        <a:p>
          <a:endParaRPr lang="de-DE" sz="2400"/>
        </a:p>
      </dgm:t>
    </dgm:pt>
    <dgm:pt modelId="{91BF5EB1-5AE1-C64E-A8D9-02D503E42D13}" type="sibTrans" cxnId="{EEB1797E-9644-B649-9143-DE8D0C124328}">
      <dgm:prSet/>
      <dgm:spPr/>
      <dgm:t>
        <a:bodyPr/>
        <a:lstStyle/>
        <a:p>
          <a:endParaRPr lang="de-DE" sz="2400"/>
        </a:p>
      </dgm:t>
    </dgm:pt>
    <dgm:pt modelId="{92E77936-850E-4040-B84E-13FFDC9FEF01}">
      <dgm:prSet custT="1"/>
      <dgm:spPr/>
      <dgm:t>
        <a:bodyPr/>
        <a:lstStyle/>
        <a:p>
          <a:r>
            <a:rPr lang="en-US" sz="2000" noProof="0" dirty="0" smtClean="0"/>
            <a:t>Analysis of wait-state formation</a:t>
          </a:r>
        </a:p>
      </dgm:t>
    </dgm:pt>
    <dgm:pt modelId="{B0A3C0BF-3BB8-1241-BAB2-F00CA0BEFE65}" type="parTrans" cxnId="{5FE9A1DA-BAAA-074A-B8D7-4C19FAC10E02}">
      <dgm:prSet/>
      <dgm:spPr/>
      <dgm:t>
        <a:bodyPr/>
        <a:lstStyle/>
        <a:p>
          <a:endParaRPr lang="de-DE" sz="2400"/>
        </a:p>
      </dgm:t>
    </dgm:pt>
    <dgm:pt modelId="{960E8238-8627-EF4E-A116-D7F5AFC0DE52}" type="sibTrans" cxnId="{5FE9A1DA-BAAA-074A-B8D7-4C19FAC10E02}">
      <dgm:prSet/>
      <dgm:spPr/>
      <dgm:t>
        <a:bodyPr/>
        <a:lstStyle/>
        <a:p>
          <a:endParaRPr lang="de-DE" sz="2400"/>
        </a:p>
      </dgm:t>
    </dgm:pt>
    <dgm:pt modelId="{B7386BBA-EBF2-0A47-BBF2-0C9C4969FCB8}">
      <dgm:prSet custT="1"/>
      <dgm:spPr/>
      <dgm:t>
        <a:bodyPr/>
        <a:lstStyle/>
        <a:p>
          <a:r>
            <a:rPr lang="en-US" sz="2000" noProof="0" dirty="0" smtClean="0"/>
            <a:t>Tracing restricted to iterations of interest</a:t>
          </a:r>
        </a:p>
      </dgm:t>
    </dgm:pt>
    <dgm:pt modelId="{66227C7D-E366-5241-B0EF-2D46C711F521}" type="parTrans" cxnId="{777CBCD6-7504-DF43-A7DF-96AB5ED4BDBA}">
      <dgm:prSet/>
      <dgm:spPr/>
      <dgm:t>
        <a:bodyPr/>
        <a:lstStyle/>
        <a:p>
          <a:endParaRPr lang="de-DE" sz="2400"/>
        </a:p>
      </dgm:t>
    </dgm:pt>
    <dgm:pt modelId="{583E6A7D-CC20-A74E-A330-51502A0C182D}" type="sibTrans" cxnId="{777CBCD6-7504-DF43-A7DF-96AB5ED4BDBA}">
      <dgm:prSet/>
      <dgm:spPr/>
      <dgm:t>
        <a:bodyPr/>
        <a:lstStyle/>
        <a:p>
          <a:endParaRPr lang="de-DE" sz="2400"/>
        </a:p>
      </dgm:t>
    </dgm:pt>
    <dgm:pt modelId="{657CBD28-787B-AB47-9F9A-DC00BA5583AB}">
      <dgm:prSet custT="1"/>
      <dgm:spPr/>
      <dgm:t>
        <a:bodyPr/>
        <a:lstStyle/>
        <a:p>
          <a:r>
            <a:rPr lang="en-US" sz="2000" noProof="0" dirty="0" smtClean="0"/>
            <a:t>Critical-path analysis</a:t>
          </a:r>
        </a:p>
      </dgm:t>
    </dgm:pt>
    <dgm:pt modelId="{480DBD03-71CF-334F-B4AC-6625397B548A}" type="parTrans" cxnId="{DF8A241C-4BF0-A44A-87B1-65C982D053BD}">
      <dgm:prSet/>
      <dgm:spPr/>
      <dgm:t>
        <a:bodyPr/>
        <a:lstStyle/>
        <a:p>
          <a:endParaRPr lang="en-US" sz="2400"/>
        </a:p>
      </dgm:t>
    </dgm:pt>
    <dgm:pt modelId="{BB72656C-2B8D-A34D-B06D-79484D2DE178}" type="sibTrans" cxnId="{DF8A241C-4BF0-A44A-87B1-65C982D053BD}">
      <dgm:prSet/>
      <dgm:spPr/>
      <dgm:t>
        <a:bodyPr/>
        <a:lstStyle/>
        <a:p>
          <a:endParaRPr lang="en-US" sz="2400"/>
        </a:p>
      </dgm:t>
    </dgm:pt>
    <dgm:pt modelId="{26B1E9DF-B244-D944-B7EA-D83B41626516}" type="pres">
      <dgm:prSet presAssocID="{38CD36F4-33FE-A945-B75C-AC416F1B9B9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E972AC47-9FC7-C240-8FD5-A41C900F771F}" type="pres">
      <dgm:prSet presAssocID="{8DF2E8A9-9FD8-454E-9EFC-D917CED92B42}" presName="composite" presStyleCnt="0"/>
      <dgm:spPr/>
    </dgm:pt>
    <dgm:pt modelId="{4CE45D06-1FA6-F245-AF47-A01C652175FB}" type="pres">
      <dgm:prSet presAssocID="{8DF2E8A9-9FD8-454E-9EFC-D917CED92B42}" presName="parentText" presStyleLbl="alignNode1" presStyleIdx="0" presStyleCnt="3" custAng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B52AEB9-8963-6045-A175-E46F760E5A81}" type="pres">
      <dgm:prSet presAssocID="{8DF2E8A9-9FD8-454E-9EFC-D917CED92B42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CEB5D87-B17A-2C4A-88A1-3A6979B3D9A0}" type="pres">
      <dgm:prSet presAssocID="{B16DEF3E-CFDB-864A-804D-ECA66D105017}" presName="sp" presStyleCnt="0"/>
      <dgm:spPr/>
    </dgm:pt>
    <dgm:pt modelId="{E1B1AC08-E6FD-EC45-BD0A-B0A0895E5FDB}" type="pres">
      <dgm:prSet presAssocID="{D29B4F4C-43B7-CE4F-A083-D55459832C3B}" presName="composite" presStyleCnt="0"/>
      <dgm:spPr/>
    </dgm:pt>
    <dgm:pt modelId="{F9E83BEA-51DC-9143-BBC8-B2E40AF2F2A9}" type="pres">
      <dgm:prSet presAssocID="{D29B4F4C-43B7-CE4F-A083-D55459832C3B}" presName="parentText" presStyleLbl="alignNode1" presStyleIdx="1" presStyleCnt="3" custAng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FE76C8B-B463-1349-A8AA-200BDF10DB75}" type="pres">
      <dgm:prSet presAssocID="{D29B4F4C-43B7-CE4F-A083-D55459832C3B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1C1B4FF-2A44-8A4E-A717-43C7A883F197}" type="pres">
      <dgm:prSet presAssocID="{DE3F83A4-F031-3F45-918D-6FAE803FC9C3}" presName="sp" presStyleCnt="0"/>
      <dgm:spPr/>
    </dgm:pt>
    <dgm:pt modelId="{C059D2B6-7F4D-9344-B4E7-BFAB400F7F29}" type="pres">
      <dgm:prSet presAssocID="{8914A0AE-9F6C-5A48-BA56-BAC64E6EFFAB}" presName="composite" presStyleCnt="0"/>
      <dgm:spPr/>
    </dgm:pt>
    <dgm:pt modelId="{9048712D-40D0-5243-B0B9-F2ABD96F83FD}" type="pres">
      <dgm:prSet presAssocID="{8914A0AE-9F6C-5A48-BA56-BAC64E6EFFAB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2F30A85-ED85-0D42-8737-B19FA543AEBC}" type="pres">
      <dgm:prSet presAssocID="{8914A0AE-9F6C-5A48-BA56-BAC64E6EFFAB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7E1CFFC-5DBE-B14C-983D-B6055B2022E9}" srcId="{38CD36F4-33FE-A945-B75C-AC416F1B9B92}" destId="{D29B4F4C-43B7-CE4F-A083-D55459832C3B}" srcOrd="1" destOrd="0" parTransId="{46E5F0BE-F49C-F543-AFE6-9C9397B3F0B3}" sibTransId="{DE3F83A4-F031-3F45-918D-6FAE803FC9C3}"/>
    <dgm:cxn modelId="{28A1B4AA-8871-8340-95B4-FDF14C42043B}" type="presOf" srcId="{98E6D7F0-C2FC-DC4D-B5BB-3A712AAA4A7E}" destId="{EFE76C8B-B463-1349-A8AA-200BDF10DB75}" srcOrd="0" destOrd="0" presId="urn:microsoft.com/office/officeart/2005/8/layout/chevron2"/>
    <dgm:cxn modelId="{BD4CA2CD-6C39-194E-97B5-2748AD13139C}" srcId="{8DF2E8A9-9FD8-454E-9EFC-D917CED92B42}" destId="{EE71BAB5-0708-8346-B62C-07165A110F81}" srcOrd="0" destOrd="0" parTransId="{01D9104C-711D-1245-BEAF-AC0EA298E736}" sibTransId="{F12338F3-3EFB-B742-87D2-1E7E17A1EA8E}"/>
    <dgm:cxn modelId="{8C8A7043-2577-D947-8F31-001A8B7BF29C}" type="presOf" srcId="{8914A0AE-9F6C-5A48-BA56-BAC64E6EFFAB}" destId="{9048712D-40D0-5243-B0B9-F2ABD96F83FD}" srcOrd="0" destOrd="0" presId="urn:microsoft.com/office/officeart/2005/8/layout/chevron2"/>
    <dgm:cxn modelId="{852AB2B8-21BF-7645-9E22-58292E44AF72}" type="presOf" srcId="{A758ABC6-6C5E-A148-ADB8-421E7F14026D}" destId="{22F30A85-ED85-0D42-8737-B19FA543AEBC}" srcOrd="0" destOrd="0" presId="urn:microsoft.com/office/officeart/2005/8/layout/chevron2"/>
    <dgm:cxn modelId="{8A7F6AD6-1C08-2849-AD80-03A38F079C5F}" type="presOf" srcId="{8DF2E8A9-9FD8-454E-9EFC-D917CED92B42}" destId="{4CE45D06-1FA6-F245-AF47-A01C652175FB}" srcOrd="0" destOrd="0" presId="urn:microsoft.com/office/officeart/2005/8/layout/chevron2"/>
    <dgm:cxn modelId="{70666309-F239-8348-AF62-CFBE27333FF2}" type="presOf" srcId="{EE71BAB5-0708-8346-B62C-07165A110F81}" destId="{CB52AEB9-8963-6045-A175-E46F760E5A81}" srcOrd="0" destOrd="0" presId="urn:microsoft.com/office/officeart/2005/8/layout/chevron2"/>
    <dgm:cxn modelId="{A735CF58-C07A-A143-B404-A442BDE319B9}" type="presOf" srcId="{D29B4F4C-43B7-CE4F-A083-D55459832C3B}" destId="{F9E83BEA-51DC-9143-BBC8-B2E40AF2F2A9}" srcOrd="0" destOrd="0" presId="urn:microsoft.com/office/officeart/2005/8/layout/chevron2"/>
    <dgm:cxn modelId="{DF8A241C-4BF0-A44A-87B1-65C982D053BD}" srcId="{A758ABC6-6C5E-A148-ADB8-421E7F14026D}" destId="{657CBD28-787B-AB47-9F9A-DC00BA5583AB}" srcOrd="1" destOrd="0" parTransId="{480DBD03-71CF-334F-B4AC-6625397B548A}" sibTransId="{BB72656C-2B8D-A34D-B06D-79484D2DE178}"/>
    <dgm:cxn modelId="{5C4170F4-057C-424E-B7CA-12605FBEC117}" srcId="{D29B4F4C-43B7-CE4F-A083-D55459832C3B}" destId="{98E6D7F0-C2FC-DC4D-B5BB-3A712AAA4A7E}" srcOrd="0" destOrd="0" parTransId="{EB241332-B7BA-8643-B38D-D2BC13D6E16D}" sibTransId="{443ED17A-D34B-B743-B6FA-CD6C42DF6BB7}"/>
    <dgm:cxn modelId="{310F430C-AA01-2441-8E99-864451583D42}" type="presOf" srcId="{92E77936-850E-4040-B84E-13FFDC9FEF01}" destId="{22F30A85-ED85-0D42-8737-B19FA543AEBC}" srcOrd="0" destOrd="1" presId="urn:microsoft.com/office/officeart/2005/8/layout/chevron2"/>
    <dgm:cxn modelId="{EEB1797E-9644-B649-9143-DE8D0C124328}" srcId="{EE71BAB5-0708-8346-B62C-07165A110F81}" destId="{58DEA762-69E1-DE43-9746-2703A509D030}" srcOrd="0" destOrd="0" parTransId="{300DCF76-D8F6-6843-B6F4-57AFB70FA805}" sibTransId="{91BF5EB1-5AE1-C64E-A8D9-02D503E42D13}"/>
    <dgm:cxn modelId="{5FE9A1DA-BAAA-074A-B8D7-4C19FAC10E02}" srcId="{A758ABC6-6C5E-A148-ADB8-421E7F14026D}" destId="{92E77936-850E-4040-B84E-13FFDC9FEF01}" srcOrd="0" destOrd="0" parTransId="{B0A3C0BF-3BB8-1241-BAB2-F00CA0BEFE65}" sibTransId="{960E8238-8627-EF4E-A116-D7F5AFC0DE52}"/>
    <dgm:cxn modelId="{36315558-9A8C-304F-97AC-1EF79F1D2ECA}" srcId="{8914A0AE-9F6C-5A48-BA56-BAC64E6EFFAB}" destId="{A758ABC6-6C5E-A148-ADB8-421E7F14026D}" srcOrd="0" destOrd="0" parTransId="{BE5025F3-FC5E-714D-9685-875A26CB5DC6}" sibTransId="{E7698E0A-90D5-754E-A683-8CE1A6D91CFC}"/>
    <dgm:cxn modelId="{777CBCD6-7504-DF43-A7DF-96AB5ED4BDBA}" srcId="{A758ABC6-6C5E-A148-ADB8-421E7F14026D}" destId="{B7386BBA-EBF2-0A47-BBF2-0C9C4969FCB8}" srcOrd="2" destOrd="0" parTransId="{66227C7D-E366-5241-B0EF-2D46C711F521}" sibTransId="{583E6A7D-CC20-A74E-A330-51502A0C182D}"/>
    <dgm:cxn modelId="{09F31C59-7E6C-494D-A778-B91A9A0516CE}" type="presOf" srcId="{657CBD28-787B-AB47-9F9A-DC00BA5583AB}" destId="{22F30A85-ED85-0D42-8737-B19FA543AEBC}" srcOrd="0" destOrd="2" presId="urn:microsoft.com/office/officeart/2005/8/layout/chevron2"/>
    <dgm:cxn modelId="{86EE650B-4901-154C-ACFB-66F7849243B9}" type="presOf" srcId="{58DEA762-69E1-DE43-9746-2703A509D030}" destId="{CB52AEB9-8963-6045-A175-E46F760E5A81}" srcOrd="0" destOrd="1" presId="urn:microsoft.com/office/officeart/2005/8/layout/chevron2"/>
    <dgm:cxn modelId="{CD905C25-CE32-7C44-B9FC-DFFBBD78E307}" type="presOf" srcId="{B7386BBA-EBF2-0A47-BBF2-0C9C4969FCB8}" destId="{22F30A85-ED85-0D42-8737-B19FA543AEBC}" srcOrd="0" destOrd="3" presId="urn:microsoft.com/office/officeart/2005/8/layout/chevron2"/>
    <dgm:cxn modelId="{511876DE-1A6B-AE4E-8B22-3D93E1EFD962}" srcId="{38CD36F4-33FE-A945-B75C-AC416F1B9B92}" destId="{8914A0AE-9F6C-5A48-BA56-BAC64E6EFFAB}" srcOrd="2" destOrd="0" parTransId="{34E623E1-19F2-AC4B-BD05-614C50C503F9}" sibTransId="{613CCE87-1229-2E41-9A5E-CD9D9DBD83D8}"/>
    <dgm:cxn modelId="{DD6B562D-282D-4F4A-B153-2E468D7E31CA}" srcId="{38CD36F4-33FE-A945-B75C-AC416F1B9B92}" destId="{8DF2E8A9-9FD8-454E-9EFC-D917CED92B42}" srcOrd="0" destOrd="0" parTransId="{5DCC0FF3-10B6-0B44-BED2-2F798DB9F236}" sibTransId="{B16DEF3E-CFDB-864A-804D-ECA66D105017}"/>
    <dgm:cxn modelId="{FAB5C16D-097F-A64A-9EE9-F3104851C05E}" type="presOf" srcId="{38CD36F4-33FE-A945-B75C-AC416F1B9B92}" destId="{26B1E9DF-B244-D944-B7EA-D83B41626516}" srcOrd="0" destOrd="0" presId="urn:microsoft.com/office/officeart/2005/8/layout/chevron2"/>
    <dgm:cxn modelId="{32B23C94-4CC1-C745-B4BE-D7210379DD17}" type="presParOf" srcId="{26B1E9DF-B244-D944-B7EA-D83B41626516}" destId="{E972AC47-9FC7-C240-8FD5-A41C900F771F}" srcOrd="0" destOrd="0" presId="urn:microsoft.com/office/officeart/2005/8/layout/chevron2"/>
    <dgm:cxn modelId="{B5E7192C-1F71-7444-A11C-0F75FE1E4C24}" type="presParOf" srcId="{E972AC47-9FC7-C240-8FD5-A41C900F771F}" destId="{4CE45D06-1FA6-F245-AF47-A01C652175FB}" srcOrd="0" destOrd="0" presId="urn:microsoft.com/office/officeart/2005/8/layout/chevron2"/>
    <dgm:cxn modelId="{229E70B3-B3D8-DE41-ACA4-8CEED9C42E17}" type="presParOf" srcId="{E972AC47-9FC7-C240-8FD5-A41C900F771F}" destId="{CB52AEB9-8963-6045-A175-E46F760E5A81}" srcOrd="1" destOrd="0" presId="urn:microsoft.com/office/officeart/2005/8/layout/chevron2"/>
    <dgm:cxn modelId="{B43044D8-3B65-BD4B-940C-82DE82A4A299}" type="presParOf" srcId="{26B1E9DF-B244-D944-B7EA-D83B41626516}" destId="{0CEB5D87-B17A-2C4A-88A1-3A6979B3D9A0}" srcOrd="1" destOrd="0" presId="urn:microsoft.com/office/officeart/2005/8/layout/chevron2"/>
    <dgm:cxn modelId="{1A3D1685-8FA7-1D49-9723-2024B8FAFFF1}" type="presParOf" srcId="{26B1E9DF-B244-D944-B7EA-D83B41626516}" destId="{E1B1AC08-E6FD-EC45-BD0A-B0A0895E5FDB}" srcOrd="2" destOrd="0" presId="urn:microsoft.com/office/officeart/2005/8/layout/chevron2"/>
    <dgm:cxn modelId="{337FE7C1-DBA1-6142-AB04-A354CAD1217A}" type="presParOf" srcId="{E1B1AC08-E6FD-EC45-BD0A-B0A0895E5FDB}" destId="{F9E83BEA-51DC-9143-BBC8-B2E40AF2F2A9}" srcOrd="0" destOrd="0" presId="urn:microsoft.com/office/officeart/2005/8/layout/chevron2"/>
    <dgm:cxn modelId="{1F0926CF-8841-D84A-8878-71A8F9BCE77D}" type="presParOf" srcId="{E1B1AC08-E6FD-EC45-BD0A-B0A0895E5FDB}" destId="{EFE76C8B-B463-1349-A8AA-200BDF10DB75}" srcOrd="1" destOrd="0" presId="urn:microsoft.com/office/officeart/2005/8/layout/chevron2"/>
    <dgm:cxn modelId="{2F20B29C-C52A-CB47-BD31-F874A6704012}" type="presParOf" srcId="{26B1E9DF-B244-D944-B7EA-D83B41626516}" destId="{21C1B4FF-2A44-8A4E-A717-43C7A883F197}" srcOrd="3" destOrd="0" presId="urn:microsoft.com/office/officeart/2005/8/layout/chevron2"/>
    <dgm:cxn modelId="{D8CFF87A-3C23-6442-81CD-BEE9000D6834}" type="presParOf" srcId="{26B1E9DF-B244-D944-B7EA-D83B41626516}" destId="{C059D2B6-7F4D-9344-B4E7-BFAB400F7F29}" srcOrd="4" destOrd="0" presId="urn:microsoft.com/office/officeart/2005/8/layout/chevron2"/>
    <dgm:cxn modelId="{53047DB1-F50E-6D44-AE4C-92C9F72DA00E}" type="presParOf" srcId="{C059D2B6-7F4D-9344-B4E7-BFAB400F7F29}" destId="{9048712D-40D0-5243-B0B9-F2ABD96F83FD}" srcOrd="0" destOrd="0" presId="urn:microsoft.com/office/officeart/2005/8/layout/chevron2"/>
    <dgm:cxn modelId="{CF3DC71D-0543-AC43-9E61-235D3AD44972}" type="presParOf" srcId="{C059D2B6-7F4D-9344-B4E7-BFAB400F7F29}" destId="{22F30A85-ED85-0D42-8737-B19FA543AEB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E45D06-1FA6-F245-AF47-A01C652175FB}">
      <dsp:nvSpPr>
        <dsp:cNvPr id="0" name=""/>
        <dsp:cNvSpPr/>
      </dsp:nvSpPr>
      <dsp:spPr>
        <a:xfrm rot="5400000">
          <a:off x="-270714" y="275647"/>
          <a:ext cx="1804764" cy="126333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noProof="0" dirty="0" smtClean="0"/>
            <a:t>Overview</a:t>
          </a:r>
          <a:endParaRPr lang="en-US" sz="2400" kern="1200" noProof="0" dirty="0"/>
        </a:p>
      </dsp:txBody>
      <dsp:txXfrm rot="-5400000">
        <a:off x="1" y="636601"/>
        <a:ext cx="1263335" cy="541429"/>
      </dsp:txXfrm>
    </dsp:sp>
    <dsp:sp modelId="{CB52AEB9-8963-6045-A175-E46F760E5A81}">
      <dsp:nvSpPr>
        <dsp:cNvPr id="0" name=""/>
        <dsp:cNvSpPr/>
      </dsp:nvSpPr>
      <dsp:spPr>
        <a:xfrm rot="5400000">
          <a:off x="3512219" y="-2243951"/>
          <a:ext cx="1173097" cy="56708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noProof="0" dirty="0" smtClean="0"/>
            <a:t>Capture overview of performance dynamics via time-series profiling</a:t>
          </a:r>
          <a:endParaRPr lang="en-US" sz="2000" kern="1200" noProof="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noProof="0" dirty="0" smtClean="0"/>
            <a:t>Time and count-based metrics</a:t>
          </a:r>
        </a:p>
      </dsp:txBody>
      <dsp:txXfrm rot="-5400000">
        <a:off x="1263336" y="62198"/>
        <a:ext cx="5613598" cy="1058565"/>
      </dsp:txXfrm>
    </dsp:sp>
    <dsp:sp modelId="{F9E83BEA-51DC-9143-BBC8-B2E40AF2F2A9}">
      <dsp:nvSpPr>
        <dsp:cNvPr id="0" name=""/>
        <dsp:cNvSpPr/>
      </dsp:nvSpPr>
      <dsp:spPr>
        <a:xfrm rot="5400000">
          <a:off x="-270714" y="1888612"/>
          <a:ext cx="1804764" cy="126333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noProof="0" dirty="0" smtClean="0"/>
            <a:t>Focus</a:t>
          </a:r>
          <a:endParaRPr lang="en-US" sz="2400" kern="1200" noProof="0" dirty="0"/>
        </a:p>
      </dsp:txBody>
      <dsp:txXfrm rot="-5400000">
        <a:off x="1" y="2249566"/>
        <a:ext cx="1263335" cy="541429"/>
      </dsp:txXfrm>
    </dsp:sp>
    <dsp:sp modelId="{EFE76C8B-B463-1349-A8AA-200BDF10DB75}">
      <dsp:nvSpPr>
        <dsp:cNvPr id="0" name=""/>
        <dsp:cNvSpPr/>
      </dsp:nvSpPr>
      <dsp:spPr>
        <a:xfrm rot="5400000">
          <a:off x="3512219" y="-630986"/>
          <a:ext cx="1173097" cy="56708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noProof="0" smtClean="0"/>
            <a:t>Identify pivotal iterations - if reproducible</a:t>
          </a:r>
          <a:endParaRPr lang="en-US" sz="2000" kern="1200" noProof="0"/>
        </a:p>
      </dsp:txBody>
      <dsp:txXfrm rot="-5400000">
        <a:off x="1263336" y="1675163"/>
        <a:ext cx="5613598" cy="1058565"/>
      </dsp:txXfrm>
    </dsp:sp>
    <dsp:sp modelId="{9048712D-40D0-5243-B0B9-F2ABD96F83FD}">
      <dsp:nvSpPr>
        <dsp:cNvPr id="0" name=""/>
        <dsp:cNvSpPr/>
      </dsp:nvSpPr>
      <dsp:spPr>
        <a:xfrm rot="5400000">
          <a:off x="-270714" y="3501577"/>
          <a:ext cx="1804764" cy="126333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noProof="0" dirty="0" smtClean="0"/>
            <a:t>In-depth analysis</a:t>
          </a:r>
          <a:endParaRPr lang="en-US" sz="2400" kern="1200" noProof="0" dirty="0"/>
        </a:p>
      </dsp:txBody>
      <dsp:txXfrm rot="-5400000">
        <a:off x="1" y="3862531"/>
        <a:ext cx="1263335" cy="541429"/>
      </dsp:txXfrm>
    </dsp:sp>
    <dsp:sp modelId="{22F30A85-ED85-0D42-8737-B19FA543AEBC}">
      <dsp:nvSpPr>
        <dsp:cNvPr id="0" name=""/>
        <dsp:cNvSpPr/>
      </dsp:nvSpPr>
      <dsp:spPr>
        <a:xfrm rot="5400000">
          <a:off x="3511910" y="982287"/>
          <a:ext cx="1173713" cy="56708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noProof="0" dirty="0" smtClean="0"/>
            <a:t>In-depth analysis of these iterations via tracing</a:t>
          </a:r>
          <a:endParaRPr lang="en-US" sz="2000" kern="1200" noProof="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noProof="0" dirty="0" smtClean="0"/>
            <a:t>Analysis of wait-state formation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noProof="0" dirty="0" smtClean="0"/>
            <a:t>Critical-path analysis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noProof="0" dirty="0" smtClean="0"/>
            <a:t>Tracing restricted to iterations of interest</a:t>
          </a:r>
        </a:p>
      </dsp:txBody>
      <dsp:txXfrm rot="-5400000">
        <a:off x="1263335" y="3288158"/>
        <a:ext cx="5613568" cy="10591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9EFB781-F10A-8A4F-A12A-3C2C71F64A5A}" type="datetimeFigureOut">
              <a:rPr lang="en-US">
                <a:latin typeface="Times New Roman"/>
              </a:rPr>
              <a:pPr>
                <a:defRPr/>
              </a:pPr>
              <a:t>12/3/13</a:t>
            </a:fld>
            <a:endParaRPr lang="en-US" dirty="0"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7056B38-26E9-CB40-A38E-0AF1742DD149}" type="slidenum">
              <a:rPr lang="en-US">
                <a:latin typeface="Times New Roman"/>
              </a:rPr>
              <a:pPr>
                <a:defRPr/>
              </a:pPr>
              <a:t>‹#›</a:t>
            </a:fld>
            <a:endParaRPr lang="en-US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70416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Times New Roman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Times New Roman"/>
                <a:ea typeface="+mn-ea"/>
                <a:cs typeface="+mn-cs"/>
              </a:defRPr>
            </a:lvl1pPr>
          </a:lstStyle>
          <a:p>
            <a:pPr>
              <a:defRPr/>
            </a:pPr>
            <a:fld id="{2F58E4B2-B471-D345-83CC-798ED0FDA91E}" type="datetimeFigureOut">
              <a:rPr lang="en-US" smtClean="0"/>
              <a:pPr>
                <a:defRPr/>
              </a:pPr>
              <a:t>12/3/13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Times New Roman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Times New Roman"/>
                <a:ea typeface="+mn-ea"/>
                <a:cs typeface="+mn-cs"/>
              </a:defRPr>
            </a:lvl1pPr>
          </a:lstStyle>
          <a:p>
            <a:pPr>
              <a:defRPr/>
            </a:pPr>
            <a:fld id="{2E7FAE9D-A0A7-8442-9C01-C9B544F0949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504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0C464-07D1-7746-90D6-D82F0B2FD62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049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CBB11B7-E25A-5D4C-B303-0D27AC2B9535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921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51CDD3-10FF-4822-B17F-4AAEB256EC10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72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CBB11B7-E25A-5D4C-B303-0D27AC2B9535}" type="slidenum">
              <a:rPr lang="en-GB" smtClean="0"/>
              <a:pPr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97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 Wolf/</a:t>
            </a:r>
            <a:r>
              <a:rPr lang="en-US" sz="1200" kern="1200" dirty="0" smtClean="0"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rPr>
              <a:t>lmsu-supercomputing-academy-270612.pptx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7FAE9D-A0A7-8442-9C01-C9B544F09495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976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 Mohr/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rPr>
              <a:t>vihps-scalasca.pptx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7FAE9D-A0A7-8442-9C01-C9B544F09495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940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7EF6C2-BD54-F445-B177-2131BC5C2EA1}" type="slidenum">
              <a:rPr lang="de-DE"/>
              <a:pPr/>
              <a:t>63</a:t>
            </a:fld>
            <a:endParaRPr lang="de-DE"/>
          </a:p>
        </p:txBody>
      </p:sp>
      <p:sp>
        <p:nvSpPr>
          <p:cNvPr id="416770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68825" cy="3427413"/>
          </a:xfrm>
          <a:ln/>
        </p:spPr>
      </p:sp>
      <p:sp>
        <p:nvSpPr>
          <p:cNvPr id="41677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495" y="4342939"/>
            <a:ext cx="5487013" cy="4026651"/>
          </a:xfrm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064A2F-716C-624E-9747-CD498F596A8E}" type="slidenum">
              <a:rPr lang="de-DE"/>
              <a:pPr/>
              <a:t>64</a:t>
            </a:fld>
            <a:endParaRPr lang="de-DE"/>
          </a:p>
        </p:txBody>
      </p:sp>
      <p:sp>
        <p:nvSpPr>
          <p:cNvPr id="418818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68825" cy="3427413"/>
          </a:xfrm>
          <a:ln/>
        </p:spPr>
      </p:sp>
      <p:sp>
        <p:nvSpPr>
          <p:cNvPr id="41881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495" y="4342939"/>
            <a:ext cx="5487013" cy="4026651"/>
          </a:xfrm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3A89D6-DB08-8049-A207-045F89596193}" type="slidenum">
              <a:rPr lang="de-DE"/>
              <a:pPr/>
              <a:t>65</a:t>
            </a:fld>
            <a:endParaRPr lang="de-DE"/>
          </a:p>
        </p:txBody>
      </p:sp>
      <p:sp>
        <p:nvSpPr>
          <p:cNvPr id="422914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68825" cy="3427413"/>
          </a:xfrm>
          <a:ln/>
        </p:spPr>
      </p:sp>
      <p:sp>
        <p:nvSpPr>
          <p:cNvPr id="42291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495" y="4342939"/>
            <a:ext cx="5487013" cy="4026651"/>
          </a:xfrm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794" name="Rectangle 2"/>
          <p:cNvSpPr>
            <a:spLocks noGrp="1" noChangeArrowheads="1"/>
          </p:cNvSpPr>
          <p:nvPr>
            <p:ph type="body" idx="1"/>
          </p:nvPr>
        </p:nvSpPr>
        <p:spPr bwMode="auto"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pPr marL="79375" eaLnBrk="1" hangingPunct="1">
              <a:lnSpc>
                <a:spcPct val="90000"/>
              </a:lnSpc>
              <a:spcBef>
                <a:spcPts val="550"/>
              </a:spcBef>
              <a:defRPr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language independence: work with application binaries rather than application source code</a:t>
            </a:r>
          </a:p>
          <a:p>
            <a:pPr marL="79375" eaLnBrk="1" hangingPunct="1">
              <a:lnSpc>
                <a:spcPct val="90000"/>
              </a:lnSpc>
              <a:spcBef>
                <a:spcPts val="550"/>
              </a:spcBef>
              <a:defRPr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instrumentation: use statistical sampling instead of instrumentation. </a:t>
            </a:r>
          </a:p>
          <a:p>
            <a:pPr marL="79375" eaLnBrk="1" hangingPunct="1">
              <a:lnSpc>
                <a:spcPct val="90000"/>
              </a:lnSpc>
              <a:spcBef>
                <a:spcPts val="550"/>
              </a:spcBef>
              <a:defRPr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context: support call path profiling by unwinding call stacks</a:t>
            </a:r>
          </a:p>
          <a:p>
            <a:pPr marL="79375" eaLnBrk="1" hangingPunct="1">
              <a:lnSpc>
                <a:spcPct val="90000"/>
              </a:lnSpc>
              <a:spcBef>
                <a:spcPts val="550"/>
              </a:spcBef>
              <a:defRPr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myopia: no one metric suffices for diagnosing problems; only the relationship between metrics (e.g. cycles and FLOPS) can diagnose problems</a:t>
            </a:r>
          </a:p>
          <a:p>
            <a:pPr marL="79375" eaLnBrk="1" hangingPunct="1">
              <a:lnSpc>
                <a:spcPct val="90000"/>
              </a:lnSpc>
              <a:spcBef>
                <a:spcPts val="550"/>
              </a:spcBef>
              <a:defRPr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derived metrics: raw metrics can tell you where you are spending your time; derived metrics can tell you where you are underutilizing memory bandwidth, or functional units</a:t>
            </a:r>
          </a:p>
          <a:p>
            <a:pPr marL="79375" eaLnBrk="1" hangingPunct="1">
              <a:lnSpc>
                <a:spcPct val="90000"/>
              </a:lnSpc>
              <a:spcBef>
                <a:spcPts val="550"/>
              </a:spcBef>
              <a:defRPr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top down: with large programs, can</a:t>
            </a:r>
            <a:r>
              <a:rPr lang="ja-JP" altLang="en-US">
                <a:solidFill>
                  <a:srgbClr val="000000"/>
                </a:solidFill>
                <a:latin typeface="Arial"/>
                <a:cs typeface="Arial" charset="0"/>
                <a:sym typeface="Arial" charset="0"/>
              </a:rPr>
              <a:t>’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t afford to hunt for problems. you must be directed to them in a top-down manner</a:t>
            </a:r>
          </a:p>
          <a:p>
            <a:pPr marL="79375" eaLnBrk="1" hangingPunct="1">
              <a:lnSpc>
                <a:spcPct val="90000"/>
              </a:lnSpc>
              <a:spcBef>
                <a:spcPts val="550"/>
              </a:spcBef>
              <a:defRPr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event aggregation: even if counter</a:t>
            </a:r>
            <a:r>
              <a:rPr lang="ja-JP" altLang="en-US">
                <a:solidFill>
                  <a:srgbClr val="000000"/>
                </a:solidFill>
                <a:latin typeface="Arial"/>
                <a:cs typeface="Arial" charset="0"/>
                <a:sym typeface="Arial" charset="0"/>
              </a:rPr>
              <a:t>’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s don</a:t>
            </a:r>
            <a:r>
              <a:rPr lang="ja-JP" altLang="en-US">
                <a:solidFill>
                  <a:srgbClr val="000000"/>
                </a:solidFill>
                <a:latin typeface="Arial"/>
                <a:cs typeface="Arial" charset="0"/>
                <a:sym typeface="Arial" charset="0"/>
              </a:rPr>
              <a:t>’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t trigger on the right line, attribution for loops can still be accurate. loops matter more than individual lines since only the aggregate properties of all of the lines in a loop matter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B0B04C5-8DF4-A84C-9E4A-FD1947E3A429}" type="slidenum">
              <a:rPr lang="de-DE" sz="1200"/>
              <a:pPr eaLnBrk="1" hangingPunct="1"/>
              <a:t>30</a:t>
            </a:fld>
            <a:endParaRPr lang="de-DE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538" name="Rectangle 2"/>
          <p:cNvSpPr>
            <a:spLocks noGrp="1" noChangeArrowheads="1"/>
          </p:cNvSpPr>
          <p:nvPr>
            <p:ph type="body" idx="1"/>
          </p:nvPr>
        </p:nvSpPr>
        <p:spPr bwMode="auto"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pPr marL="119063" eaLnBrk="1" hangingPunct="1">
              <a:lnSpc>
                <a:spcPct val="90000"/>
              </a:lnSpc>
              <a:spcBef>
                <a:spcPts val="550"/>
              </a:spcBef>
              <a:defRPr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calling context view and caller</a:t>
            </a:r>
            <a:r>
              <a:rPr lang="ja-JP" altLang="en-US">
                <a:solidFill>
                  <a:srgbClr val="000000"/>
                </a:solidFill>
                <a:latin typeface="Arial"/>
                <a:cs typeface="Arial" charset="0"/>
                <a:sym typeface="Arial" charset="0"/>
              </a:rPr>
              <a:t>’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s view ONLY AVAILABLE for call path profiles</a:t>
            </a:r>
          </a:p>
          <a:p>
            <a:pPr marL="119063" eaLnBrk="1" hangingPunct="1">
              <a:lnSpc>
                <a:spcPct val="90000"/>
              </a:lnSpc>
              <a:spcBef>
                <a:spcPts val="550"/>
              </a:spcBef>
              <a:defRPr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flat view available for both flat profiles and calling context profiles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51CDD3-10FF-4822-B17F-4AAEB256EC1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45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200" kern="1200" baseline="0" dirty="0" smtClean="0">
              <a:solidFill>
                <a:schemeClr val="tx1"/>
              </a:solidFill>
              <a:latin typeface="+mn-lt"/>
              <a:ea typeface="ＭＳ Ｐゴシック" pitchFamily="17" charset="-128"/>
              <a:cs typeface="ＭＳ Ｐゴシック" pitchFamily="17" charset="-128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51CDD3-10FF-4822-B17F-4AAEB256EC10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42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ＭＳ Ｐゴシック" pitchFamily="17" charset="-128"/>
              <a:cs typeface="ＭＳ Ｐゴシック" pitchFamily="17" charset="-128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CBB11B7-E25A-5D4C-B303-0D27AC2B9535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808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CBB11B7-E25A-5D4C-B303-0D27AC2B9535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645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 smtClean="0">
              <a:solidFill>
                <a:schemeClr val="tx1"/>
              </a:solidFill>
              <a:latin typeface="+mn-lt"/>
              <a:ea typeface="ＭＳ Ｐゴシック" pitchFamily="17" charset="-128"/>
              <a:cs typeface="ＭＳ Ｐゴシック" pitchFamily="17" charset="-128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CBB11B7-E25A-5D4C-B303-0D27AC2B9535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412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0"/>
            <a:ext cx="9144000" cy="501650"/>
          </a:xfrm>
          <a:prstGeom prst="rect">
            <a:avLst/>
          </a:prstGeom>
          <a:solidFill>
            <a:srgbClr val="0053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22778"/>
            <a:ext cx="9144000" cy="1470025"/>
          </a:xfrm>
        </p:spPr>
        <p:txBody>
          <a:bodyPr/>
          <a:lstStyle>
            <a:lvl1pPr algn="ctr">
              <a:defRPr sz="4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65500"/>
            <a:ext cx="91440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latin typeface="Times New Roman"/>
              </a:rPr>
              <a:t>Parallel Performance Tools: A Short Course, </a:t>
            </a:r>
            <a:r>
              <a:rPr lang="en-US" dirty="0" err="1" smtClean="0">
                <a:latin typeface="Times New Roman"/>
              </a:rPr>
              <a:t>Beihang</a:t>
            </a:r>
            <a:r>
              <a:rPr lang="en-US" dirty="0" smtClean="0">
                <a:latin typeface="Times New Roman"/>
              </a:rPr>
              <a:t>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68E9D-7EE0-A64C-88B9-5C80C428C5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 descr="three-sisters.png"/>
          <p:cNvPicPr>
            <a:picLocks noChangeAspect="1"/>
          </p:cNvPicPr>
          <p:nvPr userDrawn="1"/>
        </p:nvPicPr>
        <p:blipFill>
          <a:blip r:embed="rId2"/>
          <a:srcRect b="19512"/>
          <a:stretch>
            <a:fillRect/>
          </a:stretch>
        </p:blipFill>
        <p:spPr>
          <a:xfrm>
            <a:off x="0" y="-3009"/>
            <a:ext cx="9144000" cy="128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64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latin typeface="Times New Roman"/>
              </a:rPr>
              <a:t>Parallel Performance Tools: A Short Course, </a:t>
            </a:r>
            <a:r>
              <a:rPr lang="en-US" dirty="0" err="1" smtClean="0">
                <a:latin typeface="Times New Roman"/>
              </a:rPr>
              <a:t>Beihang</a:t>
            </a:r>
            <a:r>
              <a:rPr lang="en-US" dirty="0" smtClean="0">
                <a:latin typeface="Times New Roman"/>
              </a:rPr>
              <a:t>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E97ACE-2A84-A441-B7E5-D727996963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latin typeface="Times New Roman"/>
              </a:rPr>
              <a:t>Parallel Performance Tools: A Short Course, </a:t>
            </a:r>
            <a:r>
              <a:rPr lang="en-US" dirty="0" err="1" smtClean="0">
                <a:latin typeface="Times New Roman"/>
              </a:rPr>
              <a:t>Beihang</a:t>
            </a:r>
            <a:r>
              <a:rPr lang="en-US" dirty="0" smtClean="0">
                <a:latin typeface="Times New Roman"/>
              </a:rPr>
              <a:t>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ED27D-FC7F-E54B-9AF3-B188FB6C3E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69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25" y="5024"/>
            <a:ext cx="8905875" cy="874346"/>
          </a:xfrm>
        </p:spPr>
        <p:txBody>
          <a:bodyPr/>
          <a:lstStyle>
            <a:lvl1pPr>
              <a:defRPr sz="3600" b="1" i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" y="914400"/>
            <a:ext cx="8905875" cy="5461853"/>
          </a:xfrm>
        </p:spPr>
        <p:txBody>
          <a:bodyPr/>
          <a:lstStyle>
            <a:lvl1pPr>
              <a:buSzPct val="65000"/>
              <a:buFont typeface="Wingdings" charset="2"/>
              <a:buChar char="q"/>
              <a:defRPr/>
            </a:lvl1pPr>
            <a:lvl2pPr>
              <a:buSzPct val="65000"/>
              <a:buFont typeface="Lucida Grande"/>
              <a:buChar char="❍"/>
              <a:defRPr/>
            </a:lvl2pPr>
            <a:lvl3pPr>
              <a:buSzPct val="90000"/>
              <a:buFont typeface="Lucida Grande"/>
              <a:buChar char="◆"/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latin typeface="Times New Roman"/>
              </a:rPr>
              <a:t>Parallel Performance Tools: A Short Course, </a:t>
            </a:r>
            <a:r>
              <a:rPr lang="en-US" dirty="0" err="1" smtClean="0">
                <a:latin typeface="Times New Roman"/>
              </a:rPr>
              <a:t>Beihang</a:t>
            </a:r>
            <a:r>
              <a:rPr lang="en-US" dirty="0" smtClean="0">
                <a:latin typeface="Times New Roman"/>
              </a:rPr>
              <a:t>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21A90-E327-C84D-81B5-071D4C5C9F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3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latin typeface="Times New Roman"/>
              </a:rPr>
              <a:t>Parallel Performance Tools: A Short Course, </a:t>
            </a:r>
            <a:r>
              <a:rPr lang="en-US" dirty="0" err="1" smtClean="0">
                <a:latin typeface="Times New Roman"/>
              </a:rPr>
              <a:t>Beihang</a:t>
            </a:r>
            <a:r>
              <a:rPr lang="en-US" dirty="0" smtClean="0">
                <a:latin typeface="Times New Roman"/>
              </a:rPr>
              <a:t>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44090-53BA-A642-97F1-42151C567A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00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19200"/>
            <a:ext cx="4267200" cy="4906963"/>
          </a:xfrm>
        </p:spPr>
        <p:txBody>
          <a:bodyPr/>
          <a:lstStyle>
            <a:lvl1pPr marL="342900" indent="-342900">
              <a:buSzPct val="80000"/>
              <a:buFont typeface="Wingdings" charset="2"/>
              <a:buChar char="q"/>
              <a:defRPr sz="2800"/>
            </a:lvl1pPr>
            <a:lvl2pPr marL="742950" indent="-285750">
              <a:buSzPct val="80000"/>
              <a:buFont typeface="Lucida Grande"/>
              <a:buChar char="❍"/>
              <a:defRPr sz="2400"/>
            </a:lvl2pPr>
            <a:lvl3pPr marL="1143000" indent="-228600">
              <a:buSzPct val="80000"/>
              <a:buFont typeface="Wingdings" charset="2"/>
              <a:buChar char="u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267200" cy="4906963"/>
          </a:xfrm>
        </p:spPr>
        <p:txBody>
          <a:bodyPr/>
          <a:lstStyle>
            <a:lvl1pPr marL="342900" indent="-342900">
              <a:buSzPct val="80000"/>
              <a:buFont typeface="Wingdings" charset="2"/>
              <a:buChar char="q"/>
              <a:defRPr sz="2800"/>
            </a:lvl1pPr>
            <a:lvl2pPr marL="742950" indent="-285750">
              <a:buSzPct val="80000"/>
              <a:buFont typeface="Arial"/>
              <a:buChar char="❍"/>
              <a:defRPr sz="2400"/>
            </a:lvl2pPr>
            <a:lvl3pPr marL="1143000" indent="-228600">
              <a:buSzPct val="80000"/>
              <a:buFont typeface="Wingdings" charset="2"/>
              <a:buChar char="u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latin typeface="Times New Roman"/>
              </a:rPr>
              <a:t>Parallel Performance Tools: A Short Course, </a:t>
            </a:r>
            <a:r>
              <a:rPr lang="en-US" dirty="0" err="1" smtClean="0">
                <a:latin typeface="Times New Roman"/>
              </a:rPr>
              <a:t>Beihang</a:t>
            </a:r>
            <a:r>
              <a:rPr lang="en-US" dirty="0" smtClean="0">
                <a:latin typeface="Times New Roman"/>
              </a:rPr>
              <a:t>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11E1AC-38F6-0C44-A89D-462547A2D2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01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latin typeface="Times New Roman"/>
              </a:rPr>
              <a:t>Parallel Performance Tools: A Short Course, </a:t>
            </a:r>
            <a:r>
              <a:rPr lang="en-US" dirty="0" err="1" smtClean="0">
                <a:latin typeface="Times New Roman"/>
              </a:rPr>
              <a:t>Beihang</a:t>
            </a:r>
            <a:r>
              <a:rPr lang="en-US" dirty="0" smtClean="0">
                <a:latin typeface="Times New Roman"/>
              </a:rPr>
              <a:t>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2ABFDE-B9DE-0347-8949-80A077F734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1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latin typeface="Times New Roman"/>
              </a:rPr>
              <a:t>Parallel Performance Tools: A Short Course, </a:t>
            </a:r>
            <a:r>
              <a:rPr lang="en-US" dirty="0" err="1" smtClean="0">
                <a:latin typeface="Times New Roman"/>
              </a:rPr>
              <a:t>Beihang</a:t>
            </a:r>
            <a:r>
              <a:rPr lang="en-US" dirty="0" smtClean="0">
                <a:latin typeface="Times New Roman"/>
              </a:rPr>
              <a:t>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E865A7-7678-F840-B2ED-A6879803B9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38125" y="5024"/>
            <a:ext cx="8905875" cy="874346"/>
          </a:xfrm>
        </p:spPr>
        <p:txBody>
          <a:bodyPr/>
          <a:lstStyle>
            <a:lvl1pPr>
              <a:defRPr sz="3600" b="1" i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10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latin typeface="Times New Roman"/>
              </a:rPr>
              <a:t>Parallel Performance Tools: A Short Course, </a:t>
            </a:r>
            <a:r>
              <a:rPr lang="en-US" dirty="0" err="1" smtClean="0">
                <a:latin typeface="Times New Roman"/>
              </a:rPr>
              <a:t>Beihang</a:t>
            </a:r>
            <a:r>
              <a:rPr lang="en-US" dirty="0" smtClean="0">
                <a:latin typeface="Times New Roman"/>
              </a:rPr>
              <a:t>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BC19F-FBA3-6448-9956-C922660208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9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latin typeface="Times New Roman"/>
              </a:rPr>
              <a:t>Parallel Performance Tools: A Short Course, </a:t>
            </a:r>
            <a:r>
              <a:rPr lang="en-US" dirty="0" err="1" smtClean="0">
                <a:latin typeface="Times New Roman"/>
              </a:rPr>
              <a:t>Beihang</a:t>
            </a:r>
            <a:r>
              <a:rPr lang="en-US" dirty="0" smtClean="0">
                <a:latin typeface="Times New Roman"/>
              </a:rPr>
              <a:t>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3A6B1A-0B04-9641-AD35-E9E87377D3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95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latin typeface="Times New Roman"/>
              </a:rPr>
              <a:t>Parallel Performance Tools: A Short Course, </a:t>
            </a:r>
            <a:r>
              <a:rPr lang="en-US" dirty="0" err="1" smtClean="0">
                <a:latin typeface="Times New Roman"/>
              </a:rPr>
              <a:t>Beihang</a:t>
            </a:r>
            <a:r>
              <a:rPr lang="en-US" dirty="0" smtClean="0">
                <a:latin typeface="Times New Roman"/>
              </a:rPr>
              <a:t>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3C330-DDAB-D147-AB28-D77F6DACB5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57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6350"/>
            <a:ext cx="8686800" cy="501650"/>
          </a:xfrm>
          <a:prstGeom prst="rect">
            <a:avLst/>
          </a:prstGeom>
          <a:solidFill>
            <a:srgbClr val="0053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Times New Roman"/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238125" y="274638"/>
            <a:ext cx="8651875" cy="87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38125" y="1315283"/>
            <a:ext cx="8651875" cy="5105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369050"/>
            <a:ext cx="6019800" cy="488950"/>
          </a:xfrm>
          <a:prstGeom prst="rect">
            <a:avLst/>
          </a:prstGeom>
        </p:spPr>
        <p:txBody>
          <a:bodyPr vert="horz" lIns="91440" tIns="91440" rIns="91440" bIns="9144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 err="1" smtClean="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latin typeface="Times New Roman"/>
              </a:rPr>
              <a:t>Parallel Performance Tools: A Short Course, </a:t>
            </a:r>
            <a:r>
              <a:rPr lang="en-US" dirty="0" err="1" smtClean="0">
                <a:latin typeface="Times New Roman"/>
              </a:rPr>
              <a:t>Beihang</a:t>
            </a:r>
            <a:r>
              <a:rPr lang="en-US" dirty="0" smtClean="0">
                <a:latin typeface="Times New Roman"/>
              </a:rPr>
              <a:t>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69050"/>
            <a:ext cx="2133600" cy="488950"/>
          </a:xfrm>
          <a:prstGeom prst="rect">
            <a:avLst/>
          </a:prstGeom>
        </p:spPr>
        <p:txBody>
          <a:bodyPr vert="horz" lIns="91440" tIns="91440" rIns="91440" bIns="9144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Times New Roman"/>
                <a:ea typeface="+mn-ea"/>
                <a:cs typeface="+mn-cs"/>
              </a:defRPr>
            </a:lvl1pPr>
          </a:lstStyle>
          <a:p>
            <a:pPr>
              <a:defRPr/>
            </a:pPr>
            <a:fld id="{35D977DA-7179-4E4A-8476-A426C303D23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1" name="Picture 7" descr="UO_Signature_stckd_4c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369050"/>
            <a:ext cx="37782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Times New Roman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Times New Roman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Times New Roman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Times New Roman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imes New Roman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imes New Roman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hpctoolkit.org" TargetMode="Externa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ampir.eu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3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openspeedshop.org" TargetMode="External"/><Relationship Id="rId3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3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calasca.org" TargetMode="External"/><Relationship Id="rId3" Type="http://schemas.openxmlformats.org/officeDocument/2006/relationships/image" Target="../media/image37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4:</a:t>
            </a:r>
            <a:br>
              <a:rPr lang="en-US" dirty="0" smtClean="0"/>
            </a:br>
            <a:r>
              <a:rPr lang="en-US" dirty="0" smtClean="0"/>
              <a:t>Parallel Tools Landscape – Part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Allen D. Malony</a:t>
            </a:r>
          </a:p>
          <a:p>
            <a:r>
              <a:rPr lang="en-US" dirty="0" smtClean="0"/>
              <a:t>Department of Computer and Information Science</a:t>
            </a:r>
          </a:p>
        </p:txBody>
      </p:sp>
      <p:pic>
        <p:nvPicPr>
          <p:cNvPr id="13315" name="Picture 5" descr="UO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88" y="5299075"/>
            <a:ext cx="4725987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Experiments in O|SS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PC Sampling (pcsamp)</a:t>
            </a:r>
          </a:p>
          <a:p>
            <a:pPr lvl="1"/>
            <a:r>
              <a:rPr lang="en-US" dirty="0" smtClean="0"/>
              <a:t>Record PC repeatedly at user defined time interval</a:t>
            </a:r>
          </a:p>
          <a:p>
            <a:pPr lvl="1"/>
            <a:r>
              <a:rPr lang="en-US" dirty="0" smtClean="0"/>
              <a:t>Low overhead overview of time distribution</a:t>
            </a:r>
          </a:p>
          <a:p>
            <a:pPr lvl="1"/>
            <a:r>
              <a:rPr lang="en-US" dirty="0" smtClean="0"/>
              <a:t>Good first step, lightweight overview</a:t>
            </a:r>
          </a:p>
          <a:p>
            <a:r>
              <a:rPr lang="en-US" dirty="0" err="1" smtClean="0"/>
              <a:t>Callpath</a:t>
            </a:r>
            <a:r>
              <a:rPr lang="en-US" dirty="0" smtClean="0"/>
              <a:t> </a:t>
            </a:r>
            <a:r>
              <a:rPr lang="en-US" dirty="0" smtClean="0"/>
              <a:t>Profiling (usertime)</a:t>
            </a:r>
          </a:p>
          <a:p>
            <a:pPr lvl="1"/>
            <a:r>
              <a:rPr lang="en-US" dirty="0" smtClean="0"/>
              <a:t>PC </a:t>
            </a:r>
            <a:r>
              <a:rPr lang="en-US" dirty="0" smtClean="0"/>
              <a:t>sampling </a:t>
            </a:r>
            <a:r>
              <a:rPr lang="en-US" dirty="0" smtClean="0"/>
              <a:t>and </a:t>
            </a:r>
            <a:r>
              <a:rPr lang="en-US" dirty="0" smtClean="0"/>
              <a:t>call </a:t>
            </a:r>
            <a:r>
              <a:rPr lang="en-US" dirty="0" smtClean="0"/>
              <a:t>stacks for each sample</a:t>
            </a:r>
          </a:p>
          <a:p>
            <a:pPr lvl="1"/>
            <a:r>
              <a:rPr lang="en-US" dirty="0" smtClean="0"/>
              <a:t>Provides inclusive and exclusive timing data</a:t>
            </a:r>
          </a:p>
          <a:p>
            <a:pPr lvl="1"/>
            <a:r>
              <a:rPr lang="en-US" dirty="0" smtClean="0"/>
              <a:t>Use to find hot call paths, whom is calling who</a:t>
            </a:r>
          </a:p>
          <a:p>
            <a:r>
              <a:rPr lang="en-US" dirty="0" smtClean="0"/>
              <a:t>Hardware Counters (hwc, hwctime, hwcsamp)</a:t>
            </a:r>
          </a:p>
          <a:p>
            <a:pPr lvl="1"/>
            <a:r>
              <a:rPr lang="en-US" dirty="0"/>
              <a:t>Access to data like cache and TLB </a:t>
            </a:r>
            <a:r>
              <a:rPr lang="en-US" dirty="0" smtClean="0"/>
              <a:t>misses</a:t>
            </a:r>
          </a:p>
          <a:p>
            <a:pPr lvl="1"/>
            <a:r>
              <a:rPr lang="en-US" dirty="0" smtClean="0"/>
              <a:t>hwc, hwctime: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ample </a:t>
            </a:r>
            <a:r>
              <a:rPr lang="en-US" dirty="0" smtClean="0"/>
              <a:t>a HWC event based on an event threshold</a:t>
            </a:r>
          </a:p>
          <a:p>
            <a:pPr lvl="2"/>
            <a:r>
              <a:rPr lang="en-US" dirty="0"/>
              <a:t>d</a:t>
            </a:r>
            <a:r>
              <a:rPr lang="en-US" dirty="0" smtClean="0"/>
              <a:t>efault </a:t>
            </a:r>
            <a:r>
              <a:rPr lang="en-US" dirty="0" smtClean="0"/>
              <a:t>event is PAPI_TOT_CYC overflows</a:t>
            </a:r>
          </a:p>
          <a:p>
            <a:pPr lvl="1"/>
            <a:r>
              <a:rPr lang="en-US" dirty="0" smtClean="0"/>
              <a:t>hwcsamp:</a:t>
            </a:r>
          </a:p>
          <a:p>
            <a:pPr lvl="2"/>
            <a:r>
              <a:rPr lang="en-US" dirty="0"/>
              <a:t>p</a:t>
            </a:r>
            <a:r>
              <a:rPr lang="en-US" dirty="0" smtClean="0"/>
              <a:t>eriodically </a:t>
            </a:r>
            <a:r>
              <a:rPr lang="en-US" dirty="0" smtClean="0"/>
              <a:t>sample up to 6 counter events based (hwcsamp)</a:t>
            </a:r>
          </a:p>
          <a:p>
            <a:pPr lvl="2"/>
            <a:r>
              <a:rPr lang="en-US" dirty="0"/>
              <a:t>d</a:t>
            </a:r>
            <a:r>
              <a:rPr lang="en-US" dirty="0" smtClean="0"/>
              <a:t>efault </a:t>
            </a:r>
            <a:r>
              <a:rPr lang="en-US" dirty="0" smtClean="0"/>
              <a:t>events </a:t>
            </a:r>
            <a:r>
              <a:rPr lang="en-US" dirty="0"/>
              <a:t>are </a:t>
            </a:r>
            <a:r>
              <a:rPr lang="en-US" dirty="0" smtClean="0"/>
              <a:t>PAPI_FP_OPS and </a:t>
            </a:r>
            <a:r>
              <a:rPr lang="en-US" dirty="0"/>
              <a:t>PAPI_TOT_CYC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DBF9-B72E-5D40-936B-5A102821195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882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Tracing Experiments in O|SS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Input/Output Tracing (io, </a:t>
            </a:r>
            <a:r>
              <a:rPr lang="en-US" dirty="0" err="1" smtClean="0"/>
              <a:t>iop</a:t>
            </a:r>
            <a:r>
              <a:rPr lang="en-US" dirty="0" smtClean="0"/>
              <a:t>, </a:t>
            </a:r>
            <a:r>
              <a:rPr lang="en-US" dirty="0" err="1" smtClean="0"/>
              <a:t>iot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Record invocation of all POSIX I/O events</a:t>
            </a:r>
          </a:p>
          <a:p>
            <a:pPr lvl="1"/>
            <a:r>
              <a:rPr lang="en-US" dirty="0" smtClean="0"/>
              <a:t>Provides aggregate and individual timings</a:t>
            </a:r>
          </a:p>
          <a:p>
            <a:pPr lvl="1"/>
            <a:r>
              <a:rPr lang="en-US" dirty="0" smtClean="0"/>
              <a:t>Lightweight I/O profiling (</a:t>
            </a:r>
            <a:r>
              <a:rPr lang="en-US" dirty="0" err="1" smtClean="0"/>
              <a:t>iop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Store function arguments and return code for each call (iot)</a:t>
            </a:r>
          </a:p>
          <a:p>
            <a:r>
              <a:rPr lang="en-US" dirty="0" smtClean="0"/>
              <a:t>MPI Tracing (mpi, mpit, mpiotf)</a:t>
            </a:r>
          </a:p>
          <a:p>
            <a:pPr lvl="1"/>
            <a:r>
              <a:rPr lang="en-US" dirty="0" smtClean="0"/>
              <a:t>Record invocation of all MPI routines</a:t>
            </a:r>
          </a:p>
          <a:p>
            <a:pPr lvl="1"/>
            <a:r>
              <a:rPr lang="en-US" dirty="0" smtClean="0"/>
              <a:t>Provides aggregate and individual timings</a:t>
            </a:r>
          </a:p>
          <a:p>
            <a:pPr lvl="1"/>
            <a:r>
              <a:rPr lang="en-US" dirty="0"/>
              <a:t>Store function arguments and return code for each call (</a:t>
            </a:r>
            <a:r>
              <a:rPr lang="en-US" dirty="0" smtClean="0"/>
              <a:t>mpit)</a:t>
            </a:r>
          </a:p>
          <a:p>
            <a:pPr lvl="1"/>
            <a:r>
              <a:rPr lang="en-US" dirty="0" smtClean="0"/>
              <a:t>Create Open Trace Format (OTF) output (mpiotf)</a:t>
            </a:r>
          </a:p>
          <a:p>
            <a:r>
              <a:rPr lang="en-US" dirty="0" smtClean="0"/>
              <a:t>Floating Point Exception Tracing (fpe)</a:t>
            </a:r>
          </a:p>
          <a:p>
            <a:pPr lvl="1"/>
            <a:r>
              <a:rPr lang="en-US" dirty="0" smtClean="0"/>
              <a:t>Triggered by any FPE caused by the application</a:t>
            </a:r>
          </a:p>
          <a:p>
            <a:pPr lvl="1"/>
            <a:r>
              <a:rPr lang="en-US" dirty="0" smtClean="0"/>
              <a:t>Helps pinpoint numerical problem areas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DBF9-B72E-5D40-936B-5A102821195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493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Analysis in Parallel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to deal with concurrency?</a:t>
            </a:r>
          </a:p>
          <a:p>
            <a:pPr lvl="1"/>
            <a:r>
              <a:rPr lang="en-US" dirty="0" smtClean="0"/>
              <a:t>Any experiment can be applied to parallel application</a:t>
            </a:r>
          </a:p>
          <a:p>
            <a:pPr lvl="2"/>
            <a:r>
              <a:rPr lang="en-US" dirty="0" smtClean="0"/>
              <a:t>Important step: aggregation or selection of data</a:t>
            </a:r>
          </a:p>
          <a:p>
            <a:pPr lvl="1"/>
            <a:r>
              <a:rPr lang="en-US" dirty="0" smtClean="0"/>
              <a:t>Special experiments targeting parallelism/synchronization</a:t>
            </a:r>
          </a:p>
          <a:p>
            <a:r>
              <a:rPr lang="en-US" dirty="0" smtClean="0"/>
              <a:t>O|SS supports MPI and threaded codes</a:t>
            </a:r>
          </a:p>
          <a:p>
            <a:pPr lvl="1"/>
            <a:r>
              <a:rPr lang="en-US" dirty="0" smtClean="0"/>
              <a:t>Automatically applied to all tasks/threads</a:t>
            </a:r>
          </a:p>
          <a:p>
            <a:pPr lvl="1"/>
            <a:r>
              <a:rPr lang="en-US" dirty="0" smtClean="0"/>
              <a:t>Default views aggregate across all tasks/threads</a:t>
            </a:r>
          </a:p>
          <a:p>
            <a:pPr lvl="1"/>
            <a:r>
              <a:rPr lang="en-US" dirty="0" smtClean="0"/>
              <a:t>Data from individual tasks/threads available</a:t>
            </a:r>
          </a:p>
          <a:p>
            <a:pPr lvl="1"/>
            <a:r>
              <a:rPr lang="en-US" dirty="0" smtClean="0"/>
              <a:t>Thread support (incl. OpenMP) based on POSIX threads</a:t>
            </a:r>
          </a:p>
          <a:p>
            <a:r>
              <a:rPr lang="en-US" dirty="0" smtClean="0"/>
              <a:t>Specific parallel experiments (e.g., MPI)</a:t>
            </a:r>
          </a:p>
          <a:p>
            <a:pPr lvl="1"/>
            <a:r>
              <a:rPr lang="en-US" dirty="0" smtClean="0"/>
              <a:t>Wraps MPI calls and reports </a:t>
            </a:r>
          </a:p>
          <a:p>
            <a:pPr lvl="2"/>
            <a:r>
              <a:rPr lang="en-US" dirty="0" smtClean="0"/>
              <a:t>MPI routine time</a:t>
            </a:r>
          </a:p>
          <a:p>
            <a:pPr lvl="2"/>
            <a:r>
              <a:rPr lang="en-US" dirty="0" smtClean="0"/>
              <a:t>MPI routine parameter information </a:t>
            </a:r>
          </a:p>
          <a:p>
            <a:pPr lvl="1"/>
            <a:r>
              <a:rPr lang="en-US" dirty="0" smtClean="0"/>
              <a:t>The mpit experiment also store </a:t>
            </a:r>
            <a:r>
              <a:rPr lang="en-US" dirty="0"/>
              <a:t>function arguments and return code for each </a:t>
            </a:r>
            <a:r>
              <a:rPr lang="en-US" dirty="0" smtClean="0"/>
              <a:t>call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DBF9-B72E-5D40-936B-5A102821195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94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a First Experiment in O|SS?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Picking the experiment</a:t>
            </a:r>
          </a:p>
          <a:p>
            <a:pPr marL="914400" lvl="1" indent="-514350"/>
            <a:r>
              <a:rPr lang="en-US" dirty="0" smtClean="0"/>
              <a:t>What do I want to measure?</a:t>
            </a:r>
          </a:p>
          <a:p>
            <a:pPr marL="914400" lvl="1" indent="-514350"/>
            <a:r>
              <a:rPr lang="en-US" i="1" dirty="0" smtClean="0"/>
              <a:t>We will start with pcsamp to get a first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Launching the application</a:t>
            </a:r>
          </a:p>
          <a:p>
            <a:pPr marL="914400" lvl="1" indent="-514350"/>
            <a:r>
              <a:rPr lang="en-US" dirty="0" smtClean="0"/>
              <a:t>How do I control my application under O|SS?</a:t>
            </a:r>
          </a:p>
          <a:p>
            <a:pPr marL="914400" lvl="1" indent="-514350"/>
            <a:r>
              <a:rPr lang="en-US" i="1" dirty="0" smtClean="0"/>
              <a:t>Enclose how you normally run your application in quotes</a:t>
            </a:r>
          </a:p>
          <a:p>
            <a:pPr marL="914400" lvl="1" indent="-514350"/>
            <a:r>
              <a:rPr lang="en-US" b="1" i="1" dirty="0" smtClean="0"/>
              <a:t>osspcsamp</a:t>
            </a:r>
            <a:r>
              <a:rPr lang="en-US" i="1" dirty="0" smtClean="0"/>
              <a:t> “mpirun –np 256 smg2000 –n 65 65 65”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Storing the results</a:t>
            </a:r>
          </a:p>
          <a:p>
            <a:pPr marL="914400" lvl="1" indent="-514350"/>
            <a:r>
              <a:rPr lang="en-US" i="1" dirty="0" smtClean="0"/>
              <a:t>O|SS will create a database</a:t>
            </a:r>
          </a:p>
          <a:p>
            <a:pPr marL="914400" lvl="1" indent="-514350"/>
            <a:r>
              <a:rPr lang="en-US" i="1" dirty="0" smtClean="0"/>
              <a:t>Name: smg2000-pcsamp.openss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Exploring the gathered data</a:t>
            </a:r>
          </a:p>
          <a:p>
            <a:pPr marL="914400" lvl="1" indent="-514350"/>
            <a:r>
              <a:rPr lang="en-US" dirty="0"/>
              <a:t>How do I interpret the data?</a:t>
            </a:r>
          </a:p>
          <a:p>
            <a:pPr marL="914400" lvl="1" indent="-514350"/>
            <a:r>
              <a:rPr lang="en-US" i="1" dirty="0" smtClean="0"/>
              <a:t>O|SS will print a default report</a:t>
            </a:r>
          </a:p>
          <a:p>
            <a:pPr marL="914400" lvl="1" indent="-514350"/>
            <a:r>
              <a:rPr lang="en-US" i="1" dirty="0" smtClean="0"/>
              <a:t>Open the GUI to analyze data in detail (run: “</a:t>
            </a:r>
            <a:r>
              <a:rPr lang="en-US" b="1" i="1" dirty="0" smtClean="0">
                <a:cs typeface="Courier"/>
              </a:rPr>
              <a:t>openss</a:t>
            </a:r>
            <a:r>
              <a:rPr lang="en-US" i="1" dirty="0" smtClean="0"/>
              <a:t>”)</a:t>
            </a:r>
          </a:p>
          <a:p>
            <a:pPr marL="514350" indent="-514350">
              <a:buNone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DBF9-B72E-5D40-936B-5A102821195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01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Run with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osspcsamp “mpirun –np 2 smg2000 –n 65 65 65” (1/2)</a:t>
            </a:r>
            <a:endParaRPr lang="en-US" sz="28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DBF9-B72E-5D40-936B-5A102821195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1622" y="1558769"/>
            <a:ext cx="8198557" cy="501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</a:t>
            </a:r>
            <a:r>
              <a:rPr lang="hu-HU" sz="1600" dirty="0" smtClean="0"/>
              <a:t>ash&gt; osspcsamp </a:t>
            </a:r>
            <a:r>
              <a:rPr lang="hu-HU" sz="1600" dirty="0"/>
              <a:t>"mpirun -np 2 ./smg2000 -n 65 65 65"</a:t>
            </a:r>
          </a:p>
          <a:p>
            <a:r>
              <a:rPr lang="en-US" sz="1600" dirty="0">
                <a:solidFill>
                  <a:srgbClr val="0000FF"/>
                </a:solidFill>
              </a:rPr>
              <a:t>[openss]: pcsamp experiment using the pcsamp experiment default sampling rate: "100".</a:t>
            </a:r>
          </a:p>
          <a:p>
            <a:r>
              <a:rPr lang="en-US" sz="1600" dirty="0">
                <a:solidFill>
                  <a:srgbClr val="0000FF"/>
                </a:solidFill>
              </a:rPr>
              <a:t>[openss]: Using OPENSS_PREFIX installed in /opt/OSS-mrnet</a:t>
            </a:r>
          </a:p>
          <a:p>
            <a:r>
              <a:rPr lang="en-US" sz="1600" dirty="0">
                <a:solidFill>
                  <a:srgbClr val="0000FF"/>
                </a:solidFill>
              </a:rPr>
              <a:t>[openss]: Setting up offline raw data directory in /tmp/jeg/offline-oss</a:t>
            </a:r>
          </a:p>
          <a:p>
            <a:r>
              <a:rPr lang="en-US" sz="1600" dirty="0">
                <a:solidFill>
                  <a:srgbClr val="0000FF"/>
                </a:solidFill>
              </a:rPr>
              <a:t>[openss]: Running offline pcsamp experiment using the command:</a:t>
            </a:r>
          </a:p>
          <a:p>
            <a:r>
              <a:rPr lang="en-US" sz="1600" dirty="0">
                <a:solidFill>
                  <a:srgbClr val="0000FF"/>
                </a:solidFill>
              </a:rPr>
              <a:t>"mpirun -np 2 /opt/OSS-mrnet/bin/ossrun "./smg2000 -n 65 65 65" pcsamp"</a:t>
            </a:r>
          </a:p>
          <a:p>
            <a:endParaRPr lang="en-US" sz="1600" dirty="0">
              <a:solidFill>
                <a:srgbClr val="0000FF"/>
              </a:solidFill>
            </a:endParaRPr>
          </a:p>
          <a:p>
            <a:r>
              <a:rPr lang="en-US" sz="1600" dirty="0"/>
              <a:t>Running with these driver parameters:</a:t>
            </a:r>
          </a:p>
          <a:p>
            <a:r>
              <a:rPr lang="da-DK" sz="1600" dirty="0"/>
              <a:t> (nx, ny, nz)    = (65, 65, 65)</a:t>
            </a:r>
          </a:p>
          <a:p>
            <a:r>
              <a:rPr lang="da-DK" sz="1600" dirty="0"/>
              <a:t> </a:t>
            </a:r>
            <a:r>
              <a:rPr lang="da-DK" sz="1600" dirty="0" smtClean="0"/>
              <a:t>…</a:t>
            </a:r>
          </a:p>
          <a:p>
            <a:r>
              <a:rPr lang="da-DK" sz="1600" dirty="0"/>
              <a:t>	</a:t>
            </a:r>
            <a:r>
              <a:rPr lang="da-DK" sz="1600" dirty="0" smtClean="0"/>
              <a:t>&lt;SMG native output&gt;</a:t>
            </a:r>
          </a:p>
          <a:p>
            <a:r>
              <a:rPr lang="da-DK" sz="1600" dirty="0" smtClean="0"/>
              <a:t>…</a:t>
            </a:r>
          </a:p>
          <a:p>
            <a:r>
              <a:rPr lang="da-DK" sz="1600" dirty="0"/>
              <a:t>Final Relative Residual Norm = 1.774415e-07</a:t>
            </a:r>
          </a:p>
          <a:p>
            <a:r>
              <a:rPr lang="da-DK" sz="1600" dirty="0">
                <a:solidFill>
                  <a:srgbClr val="3366FF"/>
                </a:solidFill>
              </a:rPr>
              <a:t>[openss]: Converting raw data from /tmp/jeg/offline-oss into temp file X.0.openss</a:t>
            </a:r>
          </a:p>
          <a:p>
            <a:endParaRPr lang="da-DK" sz="1600" dirty="0"/>
          </a:p>
          <a:p>
            <a:r>
              <a:rPr lang="da-DK" sz="1600" dirty="0">
                <a:solidFill>
                  <a:srgbClr val="0000FF"/>
                </a:solidFill>
              </a:rPr>
              <a:t>Processing raw data for smg2000</a:t>
            </a:r>
          </a:p>
          <a:p>
            <a:r>
              <a:rPr lang="da-DK" sz="1600" dirty="0">
                <a:solidFill>
                  <a:srgbClr val="0000FF"/>
                </a:solidFill>
              </a:rPr>
              <a:t>Processing processes and threads ...</a:t>
            </a:r>
          </a:p>
          <a:p>
            <a:r>
              <a:rPr lang="da-DK" sz="1600" dirty="0">
                <a:solidFill>
                  <a:srgbClr val="0000FF"/>
                </a:solidFill>
              </a:rPr>
              <a:t>Processing performance data ...</a:t>
            </a:r>
          </a:p>
          <a:p>
            <a:r>
              <a:rPr lang="da-DK" sz="1600" dirty="0">
                <a:solidFill>
                  <a:srgbClr val="0000FF"/>
                </a:solidFill>
              </a:rPr>
              <a:t>Processing functions and statements ...</a:t>
            </a:r>
            <a:endParaRPr lang="en-US" sz="1600" dirty="0">
              <a:solidFill>
                <a:srgbClr val="0000FF"/>
              </a:solidFill>
            </a:endParaRPr>
          </a:p>
          <a:p>
            <a:endParaRPr lang="da-DK" sz="1600" dirty="0"/>
          </a:p>
        </p:txBody>
      </p:sp>
    </p:spTree>
    <p:extLst>
      <p:ext uri="{BB962C8B-B14F-4D97-AF65-F5344CB8AC3E}">
        <p14:creationId xmlns:p14="http://schemas.microsoft.com/office/powerpoint/2010/main" val="2519339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Run with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" y="1031842"/>
            <a:ext cx="8905875" cy="534441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osspcsamp “mpirun –np 2 smg2000 –n 65 65 65” (2/2)</a:t>
            </a:r>
            <a:endParaRPr lang="en-US" sz="28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DBF9-B72E-5D40-936B-5A102821195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4549" y="1491625"/>
            <a:ext cx="863335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[</a:t>
            </a:r>
            <a:r>
              <a:rPr lang="en-US" sz="1600" dirty="0">
                <a:solidFill>
                  <a:srgbClr val="0000FF"/>
                </a:solidFill>
              </a:rPr>
              <a:t>openss]: Restoring and displaying default view for:</a:t>
            </a:r>
          </a:p>
          <a:p>
            <a:r>
              <a:rPr lang="en-US" sz="1600" dirty="0">
                <a:solidFill>
                  <a:srgbClr val="0000FF"/>
                </a:solidFill>
              </a:rPr>
              <a:t>	/home/jeg/DEMOS/demos/mpi/openmpi-1.4.2/smg2000/test/smg2000-pcsamp-1.openss</a:t>
            </a:r>
          </a:p>
          <a:p>
            <a:r>
              <a:rPr lang="en-US" sz="1600" dirty="0">
                <a:solidFill>
                  <a:srgbClr val="0000FF"/>
                </a:solidFill>
              </a:rPr>
              <a:t>[openss]: The restored experiment identifier is:  -x 1</a:t>
            </a:r>
          </a:p>
          <a:p>
            <a:endParaRPr lang="en-US" sz="1600" dirty="0">
              <a:solidFill>
                <a:srgbClr val="0000FF"/>
              </a:solidFill>
            </a:endParaRPr>
          </a:p>
          <a:p>
            <a:r>
              <a:rPr lang="en-US" sz="1600" dirty="0">
                <a:solidFill>
                  <a:srgbClr val="0000FF"/>
                </a:solidFill>
              </a:rPr>
              <a:t> Exclusive CPU time         % of CPU Time  Function (defining location)</a:t>
            </a:r>
          </a:p>
          <a:p>
            <a:r>
              <a:rPr lang="en-US" sz="1600" dirty="0">
                <a:solidFill>
                  <a:srgbClr val="0000FF"/>
                </a:solidFill>
              </a:rPr>
              <a:t>        in seconds.</a:t>
            </a:r>
          </a:p>
          <a:p>
            <a:r>
              <a:rPr lang="en-US" sz="1600" dirty="0">
                <a:solidFill>
                  <a:srgbClr val="0000FF"/>
                </a:solidFill>
              </a:rPr>
              <a:t>        3.630000000          43.060498221  hypre_SMGResidual (smg2000: smg_residual.c,152)</a:t>
            </a:r>
          </a:p>
          <a:p>
            <a:r>
              <a:rPr lang="en-US" sz="1600" dirty="0">
                <a:solidFill>
                  <a:srgbClr val="0000FF"/>
                </a:solidFill>
              </a:rPr>
              <a:t>        2.860000000          33.926453144  hypre_CyclicReduction (smg2000: cyclic_reduction.c,757)</a:t>
            </a:r>
          </a:p>
          <a:p>
            <a:r>
              <a:rPr lang="is-IS" sz="1600" dirty="0">
                <a:solidFill>
                  <a:srgbClr val="0000FF"/>
                </a:solidFill>
              </a:rPr>
              <a:t>        0.280000000           3.321470937  hypre_SemiRestrict (smg2000: semi_restrict.c,125)</a:t>
            </a:r>
          </a:p>
          <a:p>
            <a:r>
              <a:rPr lang="is-IS" sz="1600" dirty="0">
                <a:solidFill>
                  <a:srgbClr val="0000FF"/>
                </a:solidFill>
              </a:rPr>
              <a:t>        0.210000000           2.491103203  hypre_SemiInterp (smg2000: semi_interp.c,126)</a:t>
            </a:r>
          </a:p>
          <a:p>
            <a:r>
              <a:rPr lang="de-DE" sz="1600" dirty="0">
                <a:solidFill>
                  <a:srgbClr val="0000FF"/>
                </a:solidFill>
              </a:rPr>
              <a:t>        0.150000000           1.779359431  opal_progress (libopen-pal.so.0.0.0)</a:t>
            </a:r>
          </a:p>
          <a:p>
            <a:r>
              <a:rPr lang="de-DE" sz="1600" dirty="0">
                <a:solidFill>
                  <a:srgbClr val="0000FF"/>
                </a:solidFill>
              </a:rPr>
              <a:t>        0.100000000           1.186239620 mca_btl_sm_component_progress (libmpi.so.0.0.2)</a:t>
            </a:r>
          </a:p>
          <a:p>
            <a:r>
              <a:rPr lang="cs-CZ" sz="1600" dirty="0">
                <a:solidFill>
                  <a:srgbClr val="0000FF"/>
                </a:solidFill>
              </a:rPr>
              <a:t>        0.090000000           1.067615658  hypre_SMGAxpy (smg2000: smg_axpy.c,27)</a:t>
            </a:r>
          </a:p>
          <a:p>
            <a:r>
              <a:rPr lang="cs-CZ" sz="1600" dirty="0">
                <a:solidFill>
                  <a:srgbClr val="0000FF"/>
                </a:solidFill>
              </a:rPr>
              <a:t>        0.080000000           0.948991696  ompi_generic_simple_pack (libmpi.so.0.0.2)</a:t>
            </a:r>
          </a:p>
          <a:p>
            <a:r>
              <a:rPr lang="pl-PL" sz="1600" dirty="0">
                <a:solidFill>
                  <a:srgbClr val="0000FF"/>
                </a:solidFill>
              </a:rPr>
              <a:t>        0.070000000           0.830367734  __GI_memcpy (libc-2.10.2.so)</a:t>
            </a:r>
          </a:p>
          <a:p>
            <a:r>
              <a:rPr lang="fi-FI" sz="1600" dirty="0">
                <a:solidFill>
                  <a:srgbClr val="0000FF"/>
                </a:solidFill>
              </a:rPr>
              <a:t>        0.070000000           0.830367734 hypre_StructVectorSetConstantValues (smg2000: struct_vector.c,537)</a:t>
            </a:r>
          </a:p>
          <a:p>
            <a:r>
              <a:rPr lang="pl-PL" sz="1600" dirty="0">
                <a:solidFill>
                  <a:srgbClr val="0000FF"/>
                </a:solidFill>
              </a:rPr>
              <a:t>        0.060000000           0.711743772  hypre_SMG3BuildRAPSym (smg2000: smg3_setup_rap.c,233)</a:t>
            </a:r>
          </a:p>
          <a:p>
            <a:r>
              <a:rPr lang="cs-CZ" sz="1600" dirty="0">
                <a:solidFill>
                  <a:srgbClr val="0000FF"/>
                </a:solidFill>
              </a:rPr>
              <a:t> 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4550" y="5894322"/>
            <a:ext cx="8307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View with GUI:  openss –f smg2000-pcsamp-1.openss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2709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-Open|SpeedShop-pcsamp1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22960"/>
            <a:ext cx="7200900" cy="5451149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DBF9-B72E-5D40-936B-5A102821195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Output Report View</a:t>
            </a:r>
            <a:endParaRPr lang="en-US" dirty="0"/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5637494" y="624232"/>
            <a:ext cx="2819400" cy="1535008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noFill/>
            <a:round/>
            <a:headEnd/>
            <a:tailEnd/>
          </a:ln>
        </p:spPr>
        <p:txBody>
          <a:bodyPr wrap="square" lIns="0" tIns="0" rIns="0" bIns="0" anchor="ctr" anchorCtr="0">
            <a:prstTxWarp prst="textNoShape">
              <a:avLst/>
            </a:prstTxWarp>
            <a:noAutofit/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9pPr>
          </a:lstStyle>
          <a:p>
            <a:pPr algn="ctr" defTabSz="914400">
              <a:lnSpc>
                <a:spcPts val="1800"/>
              </a:lnSpc>
              <a:buClr>
                <a:srgbClr val="000000"/>
              </a:buClr>
              <a:buSzPct val="100000"/>
              <a:buFont typeface="Arial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 smtClean="0">
                <a:solidFill>
                  <a:schemeClr val="tx1"/>
                </a:solidFill>
              </a:rPr>
              <a:t>Performance Data</a:t>
            </a:r>
          </a:p>
          <a:p>
            <a:pPr algn="ctr" defTabSz="914400">
              <a:lnSpc>
                <a:spcPts val="1800"/>
              </a:lnSpc>
              <a:buClr>
                <a:srgbClr val="000000"/>
              </a:buClr>
              <a:buSzPct val="100000"/>
              <a:buFont typeface="Arial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 smtClean="0">
                <a:solidFill>
                  <a:schemeClr val="tx1"/>
                </a:solidFill>
              </a:rPr>
              <a:t>Default view: by Function</a:t>
            </a:r>
          </a:p>
          <a:p>
            <a:pPr algn="ctr" defTabSz="914400">
              <a:lnSpc>
                <a:spcPts val="1800"/>
              </a:lnSpc>
              <a:buClr>
                <a:srgbClr val="000000"/>
              </a:buClr>
              <a:buSzPct val="100000"/>
              <a:buFont typeface="Arial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 smtClean="0">
                <a:solidFill>
                  <a:schemeClr val="tx1"/>
                </a:solidFill>
              </a:rPr>
              <a:t>(Data is sum from all processes and threads)</a:t>
            </a:r>
          </a:p>
          <a:p>
            <a:pPr algn="ctr" defTabSz="914400">
              <a:lnSpc>
                <a:spcPts val="1800"/>
              </a:lnSpc>
              <a:buClr>
                <a:srgbClr val="000000"/>
              </a:buClr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dirty="0">
                <a:solidFill>
                  <a:schemeClr val="tx1"/>
                </a:solidFill>
              </a:rPr>
              <a:t>Select </a:t>
            </a:r>
            <a:r>
              <a:rPr lang="en-GB" sz="1600" dirty="0" smtClean="0">
                <a:solidFill>
                  <a:schemeClr val="tx1"/>
                </a:solidFill>
              </a:rPr>
              <a:t>“Functions”, </a:t>
            </a:r>
            <a:r>
              <a:rPr lang="en-GB" sz="1600" dirty="0">
                <a:solidFill>
                  <a:schemeClr val="tx1"/>
                </a:solidFill>
              </a:rPr>
              <a:t>click D-icon</a:t>
            </a:r>
          </a:p>
          <a:p>
            <a:pPr algn="ctr" defTabSz="914400">
              <a:lnSpc>
                <a:spcPts val="1800"/>
              </a:lnSpc>
              <a:buClr>
                <a:srgbClr val="000000"/>
              </a:buClr>
              <a:buSzPct val="100000"/>
              <a:buFont typeface="Arial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2328828" y="1168639"/>
            <a:ext cx="2819400" cy="76200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noFill/>
            <a:round/>
            <a:headEnd/>
            <a:tailEnd/>
          </a:ln>
        </p:spPr>
        <p:txBody>
          <a:bodyPr wrap="square" lIns="0" tIns="0" rIns="0" bIns="0" anchor="ctr" anchorCtr="0">
            <a:prstTxWarp prst="textNoShape">
              <a:avLst/>
            </a:prstTxWarp>
            <a:noAutofit/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9pPr>
          </a:lstStyle>
          <a:p>
            <a:pPr algn="ctr" defTabSz="914400">
              <a:lnSpc>
                <a:spcPts val="1800"/>
              </a:lnSpc>
              <a:buClr>
                <a:srgbClr val="000000"/>
              </a:buClr>
              <a:buSzPct val="100000"/>
              <a:buFont typeface="Arial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dirty="0" smtClean="0">
                <a:solidFill>
                  <a:schemeClr val="tx1"/>
                </a:solidFill>
              </a:rPr>
              <a:t>Toolbar to switch </a:t>
            </a:r>
          </a:p>
          <a:p>
            <a:pPr algn="ctr" defTabSz="914400">
              <a:lnSpc>
                <a:spcPts val="1800"/>
              </a:lnSpc>
              <a:buClr>
                <a:srgbClr val="000000"/>
              </a:buClr>
              <a:buSzPct val="100000"/>
              <a:buFont typeface="Arial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dirty="0" smtClean="0">
                <a:solidFill>
                  <a:schemeClr val="tx1"/>
                </a:solidFill>
              </a:rPr>
              <a:t>Views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flipH="1">
            <a:off x="2024040" y="1930639"/>
            <a:ext cx="1686436" cy="1028267"/>
          </a:xfrm>
          <a:prstGeom prst="line">
            <a:avLst/>
          </a:prstGeom>
          <a:noFill/>
          <a:ln w="53340">
            <a:solidFill>
              <a:srgbClr val="80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9pPr>
          </a:lstStyle>
          <a:p>
            <a:endParaRPr lang="en-US" dirty="0"/>
          </a:p>
        </p:txBody>
      </p:sp>
      <p:sp>
        <p:nvSpPr>
          <p:cNvPr id="15" name="Line 5"/>
          <p:cNvSpPr>
            <a:spLocks noChangeShapeType="1"/>
          </p:cNvSpPr>
          <p:nvPr/>
        </p:nvSpPr>
        <p:spPr bwMode="auto">
          <a:xfrm flipH="1">
            <a:off x="4146711" y="2073495"/>
            <a:ext cx="2216530" cy="885411"/>
          </a:xfrm>
          <a:prstGeom prst="line">
            <a:avLst/>
          </a:prstGeom>
          <a:noFill/>
          <a:ln w="53340">
            <a:solidFill>
              <a:srgbClr val="80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9pPr>
          </a:lstStyle>
          <a:p>
            <a:endParaRPr lang="en-US" dirty="0"/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3543841" y="4957762"/>
            <a:ext cx="2819400" cy="76200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noFill/>
            <a:round/>
            <a:headEnd/>
            <a:tailEnd/>
          </a:ln>
        </p:spPr>
        <p:txBody>
          <a:bodyPr wrap="square" lIns="0" tIns="0" rIns="0" bIns="0" anchor="ctr" anchorCtr="0">
            <a:prstTxWarp prst="textNoShape">
              <a:avLst/>
            </a:prstTxWarp>
            <a:noAutofit/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9pPr>
          </a:lstStyle>
          <a:p>
            <a:pPr algn="ctr" defTabSz="914400">
              <a:lnSpc>
                <a:spcPts val="1800"/>
              </a:lnSpc>
              <a:buClr>
                <a:srgbClr val="000000"/>
              </a:buClr>
              <a:buSzPct val="100000"/>
              <a:buFont typeface="Arial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dirty="0" smtClean="0">
                <a:solidFill>
                  <a:schemeClr val="tx1"/>
                </a:solidFill>
              </a:rPr>
              <a:t>Graphical Representation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 flipH="1" flipV="1">
            <a:off x="2163030" y="3778180"/>
            <a:ext cx="1547446" cy="1179582"/>
          </a:xfrm>
          <a:prstGeom prst="line">
            <a:avLst/>
          </a:prstGeom>
          <a:noFill/>
          <a:ln w="53340">
            <a:solidFill>
              <a:srgbClr val="80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9pPr>
          </a:lstStyle>
          <a:p>
            <a:endParaRPr lang="en-US" dirty="0"/>
          </a:p>
        </p:txBody>
      </p:sp>
      <p:sp>
        <p:nvSpPr>
          <p:cNvPr id="18" name="Line 5"/>
          <p:cNvSpPr>
            <a:spLocks noChangeShapeType="1"/>
          </p:cNvSpPr>
          <p:nvPr/>
        </p:nvSpPr>
        <p:spPr bwMode="auto">
          <a:xfrm flipH="1">
            <a:off x="5586379" y="2073496"/>
            <a:ext cx="2341266" cy="885411"/>
          </a:xfrm>
          <a:prstGeom prst="line">
            <a:avLst/>
          </a:prstGeom>
          <a:noFill/>
          <a:ln w="53340">
            <a:solidFill>
              <a:srgbClr val="80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096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-Open|SpeedShop-pcsamp3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87" y="924873"/>
            <a:ext cx="7029281" cy="5321231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DBF9-B72E-5D40-936B-5A102821195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 Report Output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44475" y="731838"/>
            <a:ext cx="8899525" cy="5868987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2716767" y="1081431"/>
            <a:ext cx="2819400" cy="76200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noFill/>
            <a:round/>
            <a:headEnd/>
            <a:tailEnd/>
          </a:ln>
        </p:spPr>
        <p:txBody>
          <a:bodyPr wrap="square" lIns="0" tIns="0" rIns="0" bIns="0" anchor="ctr" anchorCtr="0">
            <a:prstTxWarp prst="textNoShape">
              <a:avLst/>
            </a:prstTxWarp>
            <a:noAutofit/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9pPr>
          </a:lstStyle>
          <a:p>
            <a:pPr algn="ctr" defTabSz="914400">
              <a:lnSpc>
                <a:spcPts val="1800"/>
              </a:lnSpc>
              <a:buClr>
                <a:srgbClr val="000000"/>
              </a:buClr>
              <a:buSzPct val="100000"/>
              <a:buFont typeface="Arial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 smtClean="0">
                <a:solidFill>
                  <a:schemeClr val="tx1"/>
                </a:solidFill>
              </a:rPr>
              <a:t>Performance Data</a:t>
            </a:r>
          </a:p>
          <a:p>
            <a:pPr algn="ctr" defTabSz="914400">
              <a:lnSpc>
                <a:spcPts val="1800"/>
              </a:lnSpc>
              <a:buClr>
                <a:srgbClr val="000000"/>
              </a:buClr>
              <a:buSzPct val="100000"/>
              <a:buFont typeface="Arial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 smtClean="0">
                <a:solidFill>
                  <a:schemeClr val="tx1"/>
                </a:solidFill>
              </a:rPr>
              <a:t>View Choice: Statements</a:t>
            </a:r>
          </a:p>
          <a:p>
            <a:pPr algn="ctr" defTabSz="914400">
              <a:lnSpc>
                <a:spcPts val="1800"/>
              </a:lnSpc>
              <a:buClr>
                <a:srgbClr val="000000"/>
              </a:buClr>
              <a:buSzPct val="100000"/>
              <a:buFont typeface="Arial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dirty="0" smtClean="0">
                <a:solidFill>
                  <a:schemeClr val="tx1"/>
                </a:solidFill>
              </a:rPr>
              <a:t>Select “statements, click D-icon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>
            <a:off x="4354420" y="1843430"/>
            <a:ext cx="1419167" cy="1123923"/>
          </a:xfrm>
          <a:prstGeom prst="line">
            <a:avLst/>
          </a:prstGeom>
          <a:noFill/>
          <a:ln w="53340">
            <a:solidFill>
              <a:srgbClr val="80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9pPr>
          </a:lstStyle>
          <a:p>
            <a:endParaRPr lang="en-US" dirty="0"/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4953868" y="5096341"/>
            <a:ext cx="2819400" cy="76200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noFill/>
            <a:round/>
            <a:headEnd/>
            <a:tailEnd/>
          </a:ln>
        </p:spPr>
        <p:txBody>
          <a:bodyPr wrap="square" lIns="0" tIns="0" rIns="0" bIns="0" anchor="ctr" anchorCtr="0">
            <a:prstTxWarp prst="textNoShape">
              <a:avLst/>
            </a:prstTxWarp>
            <a:noAutofit/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9pPr>
          </a:lstStyle>
          <a:p>
            <a:pPr algn="ctr" defTabSz="914400">
              <a:lnSpc>
                <a:spcPts val="1800"/>
              </a:lnSpc>
              <a:buClr>
                <a:srgbClr val="000000"/>
              </a:buClr>
              <a:buSzPct val="100000"/>
              <a:buFont typeface="Arial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 smtClean="0">
                <a:solidFill>
                  <a:schemeClr val="tx1"/>
                </a:solidFill>
              </a:rPr>
              <a:t>Statement in Program that took the most time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flipH="1" flipV="1">
            <a:off x="5536166" y="3855404"/>
            <a:ext cx="893407" cy="1338418"/>
          </a:xfrm>
          <a:prstGeom prst="line">
            <a:avLst/>
          </a:prstGeom>
          <a:noFill/>
          <a:ln w="53340">
            <a:solidFill>
              <a:srgbClr val="80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9pPr>
          </a:lstStyle>
          <a:p>
            <a:endParaRPr lang="en-US" dirty="0"/>
          </a:p>
        </p:txBody>
      </p:sp>
      <p:sp>
        <p:nvSpPr>
          <p:cNvPr id="15" name="Line 5"/>
          <p:cNvSpPr>
            <a:spLocks noChangeShapeType="1"/>
          </p:cNvSpPr>
          <p:nvPr/>
        </p:nvSpPr>
        <p:spPr bwMode="auto">
          <a:xfrm flipH="1">
            <a:off x="1803003" y="1843430"/>
            <a:ext cx="1994234" cy="1123923"/>
          </a:xfrm>
          <a:prstGeom prst="line">
            <a:avLst/>
          </a:prstGeom>
          <a:noFill/>
          <a:ln w="53340">
            <a:solidFill>
              <a:srgbClr val="80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654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-Open|SpeedShop-pcsamp4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75" y="952062"/>
            <a:ext cx="7579130" cy="5055178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DBF9-B72E-5D40-936B-5A102821195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Associate Source &amp; Performance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44475" y="731838"/>
            <a:ext cx="8899525" cy="5868987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   </a:t>
            </a:r>
            <a:endParaRPr lang="en-US" dirty="0"/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864472" y="1335472"/>
            <a:ext cx="2819400" cy="76200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noFill/>
            <a:round/>
            <a:headEnd/>
            <a:tailEnd/>
          </a:ln>
        </p:spPr>
        <p:txBody>
          <a:bodyPr wrap="square" lIns="0" tIns="0" rIns="0" bIns="0" anchor="ctr" anchorCtr="0">
            <a:prstTxWarp prst="textNoShape">
              <a:avLst/>
            </a:prstTxWarp>
            <a:noAutofit/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9pPr>
          </a:lstStyle>
          <a:p>
            <a:pPr algn="ctr" defTabSz="914400">
              <a:lnSpc>
                <a:spcPts val="1800"/>
              </a:lnSpc>
              <a:buClr>
                <a:srgbClr val="000000"/>
              </a:buClr>
              <a:buSzPct val="100000"/>
              <a:buFont typeface="Arial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 smtClean="0">
                <a:solidFill>
                  <a:schemeClr val="tx1"/>
                </a:solidFill>
              </a:rPr>
              <a:t>Double click to open source window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3869259" y="1335472"/>
            <a:ext cx="2819400" cy="76200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noFill/>
            <a:round/>
            <a:headEnd/>
            <a:tailEnd/>
          </a:ln>
        </p:spPr>
        <p:txBody>
          <a:bodyPr wrap="square" lIns="0" tIns="0" rIns="0" bIns="0" anchor="ctr" anchorCtr="0">
            <a:prstTxWarp prst="textNoShape">
              <a:avLst/>
            </a:prstTxWarp>
            <a:noAutofit/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9pPr>
          </a:lstStyle>
          <a:p>
            <a:pPr algn="ctr" defTabSz="914400">
              <a:lnSpc>
                <a:spcPts val="1800"/>
              </a:lnSpc>
              <a:buClr>
                <a:srgbClr val="000000"/>
              </a:buClr>
              <a:buSzPct val="100000"/>
              <a:buFont typeface="Arial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 smtClean="0">
                <a:solidFill>
                  <a:schemeClr val="tx1"/>
                </a:solidFill>
              </a:rPr>
              <a:t>Use window controls to split/arrange windows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5278960" y="5245240"/>
            <a:ext cx="2819400" cy="76200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noFill/>
            <a:round/>
            <a:headEnd/>
            <a:tailEnd/>
          </a:ln>
        </p:spPr>
        <p:txBody>
          <a:bodyPr wrap="square" lIns="0" tIns="0" rIns="0" bIns="0" anchor="ctr" anchorCtr="0">
            <a:prstTxWarp prst="textNoShape">
              <a:avLst/>
            </a:prstTxWarp>
            <a:noAutofit/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9pPr>
          </a:lstStyle>
          <a:p>
            <a:pPr algn="ctr" defTabSz="914400">
              <a:lnSpc>
                <a:spcPts val="1800"/>
              </a:lnSpc>
              <a:buClr>
                <a:srgbClr val="000000"/>
              </a:buClr>
              <a:buSzPct val="100000"/>
              <a:buFont typeface="Arial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 smtClean="0">
                <a:solidFill>
                  <a:schemeClr val="tx1"/>
                </a:solidFill>
              </a:rPr>
              <a:t>Selected performance </a:t>
            </a:r>
          </a:p>
          <a:p>
            <a:pPr algn="ctr" defTabSz="914400">
              <a:lnSpc>
                <a:spcPts val="1800"/>
              </a:lnSpc>
              <a:buClr>
                <a:srgbClr val="000000"/>
              </a:buClr>
              <a:buSzPct val="100000"/>
              <a:buFont typeface="Arial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 smtClean="0">
                <a:solidFill>
                  <a:schemeClr val="tx1"/>
                </a:solidFill>
              </a:rPr>
              <a:t>data point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Line 5"/>
          <p:cNvSpPr>
            <a:spLocks noChangeShapeType="1"/>
          </p:cNvSpPr>
          <p:nvPr/>
        </p:nvSpPr>
        <p:spPr bwMode="auto">
          <a:xfrm flipH="1" flipV="1">
            <a:off x="4749328" y="4149967"/>
            <a:ext cx="1758461" cy="1095271"/>
          </a:xfrm>
          <a:prstGeom prst="line">
            <a:avLst/>
          </a:prstGeom>
          <a:noFill/>
          <a:ln w="53340">
            <a:solidFill>
              <a:srgbClr val="80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9pPr>
          </a:lstStyle>
          <a:p>
            <a:endParaRPr lang="en-US" dirty="0"/>
          </a:p>
        </p:txBody>
      </p:sp>
      <p:sp>
        <p:nvSpPr>
          <p:cNvPr id="16" name="Line 5"/>
          <p:cNvSpPr>
            <a:spLocks noChangeShapeType="1"/>
          </p:cNvSpPr>
          <p:nvPr/>
        </p:nvSpPr>
        <p:spPr bwMode="auto">
          <a:xfrm>
            <a:off x="6688660" y="1793387"/>
            <a:ext cx="1024934" cy="701462"/>
          </a:xfrm>
          <a:prstGeom prst="line">
            <a:avLst/>
          </a:prstGeom>
          <a:noFill/>
          <a:ln w="53340">
            <a:solidFill>
              <a:srgbClr val="80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9pPr>
          </a:lstStyle>
          <a:p>
            <a:endParaRPr lang="en-US" dirty="0"/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372893" y="2097471"/>
            <a:ext cx="512466" cy="1349957"/>
          </a:xfrm>
          <a:prstGeom prst="line">
            <a:avLst/>
          </a:prstGeom>
          <a:noFill/>
          <a:ln w="53340">
            <a:solidFill>
              <a:srgbClr val="80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37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Open|SpeedShop</a:t>
            </a:r>
            <a:r>
              <a:rPr lang="en-US" dirty="0" smtClean="0"/>
              <a:t>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Place </a:t>
            </a:r>
            <a:r>
              <a:rPr lang="en-US" b="1" dirty="0"/>
              <a:t>the way you run your application </a:t>
            </a:r>
            <a:r>
              <a:rPr lang="en-US" b="1" dirty="0" smtClean="0"/>
              <a:t>normally </a:t>
            </a:r>
            <a:r>
              <a:rPr lang="en-US" dirty="0" smtClean="0"/>
              <a:t>in quotes and pass it as an argument to osspcsamp, or any of the other experiment convenience scripts: ossio, ossmpi, etc.</a:t>
            </a:r>
          </a:p>
          <a:p>
            <a:pPr lvl="1"/>
            <a:r>
              <a:rPr lang="en-US" dirty="0" smtClean="0"/>
              <a:t>osspcsamp “srun –N 8 –n 64 ./mpi_application app_args”</a:t>
            </a:r>
          </a:p>
          <a:p>
            <a:r>
              <a:rPr lang="en-US" dirty="0" smtClean="0"/>
              <a:t>Open|SpeedShop sends a summary profile to stdout</a:t>
            </a:r>
          </a:p>
          <a:p>
            <a:r>
              <a:rPr lang="en-US" dirty="0" smtClean="0"/>
              <a:t>Open|SpeedShop creates a </a:t>
            </a:r>
            <a:r>
              <a:rPr lang="en-US" dirty="0"/>
              <a:t>database </a:t>
            </a:r>
            <a:r>
              <a:rPr lang="en-US" dirty="0" smtClean="0"/>
              <a:t>file </a:t>
            </a:r>
          </a:p>
          <a:p>
            <a:r>
              <a:rPr lang="en-US" dirty="0" smtClean="0"/>
              <a:t>Display alternative views of the data with the GUI via: </a:t>
            </a:r>
          </a:p>
          <a:p>
            <a:pPr lvl="1"/>
            <a:r>
              <a:rPr lang="en-US" dirty="0" smtClean="0"/>
              <a:t>openss –f &lt;database file&gt;</a:t>
            </a:r>
          </a:p>
          <a:p>
            <a:r>
              <a:rPr lang="en-US" dirty="0"/>
              <a:t>Display alternative views of </a:t>
            </a:r>
            <a:r>
              <a:rPr lang="en-US" dirty="0" smtClean="0"/>
              <a:t>the </a:t>
            </a:r>
            <a:r>
              <a:rPr lang="en-US" dirty="0"/>
              <a:t>data with the </a:t>
            </a:r>
            <a:r>
              <a:rPr lang="en-US" dirty="0" smtClean="0"/>
              <a:t>CLI </a:t>
            </a:r>
            <a:r>
              <a:rPr lang="en-US" dirty="0"/>
              <a:t>via: </a:t>
            </a:r>
            <a:endParaRPr lang="en-US" dirty="0" smtClean="0"/>
          </a:p>
          <a:p>
            <a:pPr lvl="1"/>
            <a:r>
              <a:rPr lang="en-US" dirty="0" smtClean="0"/>
              <a:t>openss –cli –</a:t>
            </a:r>
            <a:r>
              <a:rPr lang="en-US" dirty="0"/>
              <a:t>f &lt;database </a:t>
            </a:r>
            <a:r>
              <a:rPr lang="en-US" dirty="0" smtClean="0"/>
              <a:t>file&gt;</a:t>
            </a:r>
          </a:p>
          <a:p>
            <a:r>
              <a:rPr lang="en-US" dirty="0" smtClean="0"/>
              <a:t>On clusters, need to set OPENSS_RAWDATA_DIR</a:t>
            </a:r>
          </a:p>
          <a:p>
            <a:pPr lvl="1"/>
            <a:r>
              <a:rPr lang="en-US" dirty="0" smtClean="0"/>
              <a:t>Should point to a directory in a shared file system</a:t>
            </a:r>
          </a:p>
          <a:p>
            <a:pPr lvl="1"/>
            <a:r>
              <a:rPr lang="en-US" dirty="0" smtClean="0"/>
              <a:t>More on this later – usually done in a module or dotkit file.</a:t>
            </a:r>
            <a:endParaRPr lang="en-US" dirty="0"/>
          </a:p>
          <a:p>
            <a:r>
              <a:rPr lang="en-US" dirty="0" smtClean="0"/>
              <a:t>Start with pcsamp</a:t>
            </a:r>
            <a:r>
              <a:rPr lang="en-US" dirty="0"/>
              <a:t> </a:t>
            </a:r>
            <a:r>
              <a:rPr lang="en-US" dirty="0" smtClean="0"/>
              <a:t>for overview of performance</a:t>
            </a:r>
          </a:p>
          <a:p>
            <a:r>
              <a:rPr lang="en-US" dirty="0" smtClean="0"/>
              <a:t>Then </a:t>
            </a:r>
            <a:r>
              <a:rPr lang="en-US" dirty="0" smtClean="0"/>
              <a:t>look into </a:t>
            </a:r>
            <a:r>
              <a:rPr lang="en-US" dirty="0" smtClean="0"/>
              <a:t>performance issues with other experiments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DBF9-B72E-5D40-936B-5A102821195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519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Course 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 1: Introduction and Fundamentals</a:t>
            </a:r>
          </a:p>
          <a:p>
            <a:r>
              <a:rPr lang="en-US" dirty="0" smtClean="0"/>
              <a:t>Lecture 2: Methodology</a:t>
            </a:r>
          </a:p>
          <a:p>
            <a:r>
              <a:rPr lang="en-US" dirty="0" smtClean="0"/>
              <a:t>Lecture 3: Tools Technology</a:t>
            </a:r>
          </a:p>
          <a:p>
            <a:r>
              <a:rPr lang="en-US" dirty="0" smtClean="0"/>
              <a:t>Lecture 4: Tools Landscape – Part 1</a:t>
            </a:r>
          </a:p>
          <a:p>
            <a:r>
              <a:rPr lang="en-US" dirty="0"/>
              <a:t>Lecture </a:t>
            </a:r>
            <a:r>
              <a:rPr lang="en-US" dirty="0" smtClean="0"/>
              <a:t>5: </a:t>
            </a:r>
            <a:r>
              <a:rPr lang="en-US" dirty="0"/>
              <a:t>Tools Landscape – Part 2</a:t>
            </a:r>
          </a:p>
          <a:p>
            <a:r>
              <a:rPr lang="en-US" dirty="0" smtClean="0"/>
              <a:t>Lecture 6: TAU Performance System</a:t>
            </a:r>
          </a:p>
          <a:p>
            <a:r>
              <a:rPr lang="en-US" dirty="0" smtClean="0"/>
              <a:t>Lecture </a:t>
            </a:r>
            <a:r>
              <a:rPr lang="en-US" dirty="0"/>
              <a:t>7</a:t>
            </a:r>
            <a:r>
              <a:rPr lang="en-US" dirty="0" smtClean="0"/>
              <a:t>: TAU Applications</a:t>
            </a:r>
          </a:p>
          <a:p>
            <a:r>
              <a:rPr lang="en-US" dirty="0" smtClean="0"/>
              <a:t>Lecture 8: Advances in TAU</a:t>
            </a:r>
          </a:p>
          <a:p>
            <a:r>
              <a:rPr lang="en-US" dirty="0" smtClean="0"/>
              <a:t>Lecture 9: Future Directions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77994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6" name="Right Brace 5"/>
          <p:cNvSpPr/>
          <p:nvPr/>
        </p:nvSpPr>
        <p:spPr>
          <a:xfrm>
            <a:off x="7559447" y="1001302"/>
            <a:ext cx="403008" cy="1563007"/>
          </a:xfrm>
          <a:prstGeom prst="rightBrace">
            <a:avLst>
              <a:gd name="adj1" fmla="val 7196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7543800" y="2780393"/>
            <a:ext cx="403008" cy="1563007"/>
          </a:xfrm>
          <a:prstGeom prst="rightBrace">
            <a:avLst>
              <a:gd name="adj1" fmla="val 7196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7543800" y="4609193"/>
            <a:ext cx="403008" cy="1563007"/>
          </a:xfrm>
          <a:prstGeom prst="rightBrace">
            <a:avLst>
              <a:gd name="adj1" fmla="val 7196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7620127" y="1523874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Tuesday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7402122" y="3348461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Wednesday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7562421" y="5177261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Thursday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0384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HPCToolkit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0" y="2971800"/>
            <a:ext cx="9144000" cy="2146300"/>
          </a:xfrm>
        </p:spPr>
        <p:txBody>
          <a:bodyPr/>
          <a:lstStyle/>
          <a:p>
            <a:r>
              <a:rPr lang="en-US" dirty="0" smtClean="0"/>
              <a:t>John Mellor-</a:t>
            </a:r>
            <a:r>
              <a:rPr lang="en-US" dirty="0" err="1" smtClean="0"/>
              <a:t>Crummey</a:t>
            </a:r>
            <a:endParaRPr lang="en-US" dirty="0" smtClean="0"/>
          </a:p>
          <a:p>
            <a:r>
              <a:rPr lang="en-US" dirty="0" smtClean="0"/>
              <a:t>Rice </a:t>
            </a:r>
            <a:r>
              <a:rPr lang="en-US" dirty="0" smtClean="0"/>
              <a:t>University (USA)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hpctoolkit.org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67" y="5009817"/>
            <a:ext cx="8547100" cy="9017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/>
              </a:rPr>
              <a:t>Parallel Performance Tools: A Short Course, </a:t>
            </a:r>
            <a:r>
              <a:rPr lang="en-US" dirty="0" err="1" smtClean="0">
                <a:latin typeface="Times New Roman"/>
              </a:rPr>
              <a:t>Beihang</a:t>
            </a:r>
            <a:r>
              <a:rPr lang="en-US" dirty="0" smtClean="0">
                <a:latin typeface="Times New Roman"/>
              </a:rPr>
              <a:t>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44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HPCToolkit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Integrated </a:t>
            </a:r>
            <a:r>
              <a:rPr lang="en-US" dirty="0"/>
              <a:t>suite of tools for measurement and analysis of program </a:t>
            </a:r>
            <a:r>
              <a:rPr lang="en-US" dirty="0" smtClean="0"/>
              <a:t>performance</a:t>
            </a:r>
          </a:p>
          <a:p>
            <a:r>
              <a:rPr lang="en-US" dirty="0" smtClean="0"/>
              <a:t>Works </a:t>
            </a:r>
            <a:r>
              <a:rPr lang="en-US" dirty="0"/>
              <a:t>with multilingual, fully optimized applications that are statically or dynamically </a:t>
            </a:r>
            <a:r>
              <a:rPr lang="en-US" dirty="0" smtClean="0"/>
              <a:t>linked</a:t>
            </a:r>
          </a:p>
          <a:p>
            <a:r>
              <a:rPr lang="en-US" dirty="0" smtClean="0"/>
              <a:t>Sampling-based measurement methodology</a:t>
            </a:r>
            <a:endParaRPr lang="en-US" dirty="0" smtClean="0"/>
          </a:p>
          <a:p>
            <a:r>
              <a:rPr lang="en-US" dirty="0" smtClean="0"/>
              <a:t>Serial, </a:t>
            </a:r>
            <a:r>
              <a:rPr lang="en-US" dirty="0" err="1" smtClean="0"/>
              <a:t>multiprocess</a:t>
            </a:r>
            <a:r>
              <a:rPr lang="en-US" dirty="0" smtClean="0"/>
              <a:t>, multithread applications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Times New Roman"/>
              </a:rPr>
              <a:t>Parallel Performance Tools: A Short Course, </a:t>
            </a:r>
            <a:r>
              <a:rPr lang="en-US" dirty="0" err="1" smtClean="0">
                <a:latin typeface="Times New Roman"/>
              </a:rPr>
              <a:t>Beihang</a:t>
            </a:r>
            <a:r>
              <a:rPr lang="en-US" dirty="0" smtClean="0">
                <a:latin typeface="Times New Roman"/>
              </a:rPr>
              <a:t>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85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Mellor-Crummey-HPCToolkit-LLNL-20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 t="17520" r="5220" b="7617"/>
          <a:stretch>
            <a:fillRect/>
          </a:stretch>
        </p:blipFill>
        <p:spPr bwMode="auto">
          <a:xfrm>
            <a:off x="436563" y="981075"/>
            <a:ext cx="797560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cs typeface="Times New Roman"/>
              </a:rPr>
              <a:t>HPCToolkit</a:t>
            </a:r>
            <a:endParaRPr lang="en-US" dirty="0">
              <a:cs typeface="Times New Roman"/>
            </a:endParaRPr>
          </a:p>
        </p:txBody>
      </p:sp>
      <p:sp>
        <p:nvSpPr>
          <p:cNvPr id="5123" name="Content Placeholder 3"/>
          <p:cNvSpPr>
            <a:spLocks noGrp="1"/>
          </p:cNvSpPr>
          <p:nvPr>
            <p:ph idx="4294967295"/>
          </p:nvPr>
        </p:nvSpPr>
        <p:spPr>
          <a:xfrm>
            <a:off x="0" y="3213100"/>
            <a:ext cx="7456488" cy="1800225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cs typeface="Times New Roman"/>
              </a:rPr>
              <a:t>Performance Analysis through </a:t>
            </a:r>
            <a:r>
              <a:rPr lang="en-US" dirty="0" err="1">
                <a:cs typeface="Times New Roman"/>
              </a:rPr>
              <a:t>callpath</a:t>
            </a:r>
            <a:r>
              <a:rPr lang="en-US" dirty="0">
                <a:cs typeface="Times New Roman"/>
              </a:rPr>
              <a:t> sampling</a:t>
            </a:r>
          </a:p>
          <a:p>
            <a:pPr lvl="1"/>
            <a:r>
              <a:rPr lang="en-US" dirty="0">
                <a:cs typeface="Times New Roman"/>
              </a:rPr>
              <a:t>Designed for low overhead</a:t>
            </a:r>
          </a:p>
          <a:p>
            <a:pPr lvl="1"/>
            <a:r>
              <a:rPr lang="en-US" dirty="0">
                <a:cs typeface="Times New Roman"/>
              </a:rPr>
              <a:t>Hot path analysis</a:t>
            </a:r>
          </a:p>
          <a:p>
            <a:pPr lvl="1"/>
            <a:r>
              <a:rPr lang="en-US" dirty="0">
                <a:cs typeface="Times New Roman"/>
              </a:rPr>
              <a:t>Recovery of program structure from </a:t>
            </a:r>
            <a:r>
              <a:rPr lang="en-US" dirty="0" smtClean="0">
                <a:cs typeface="Times New Roman"/>
              </a:rPr>
              <a:t>binary</a:t>
            </a:r>
            <a:endParaRPr lang="en-US" dirty="0">
              <a:cs typeface="Times New Roman"/>
            </a:endParaRPr>
          </a:p>
        </p:txBody>
      </p:sp>
      <p:sp>
        <p:nvSpPr>
          <p:cNvPr id="5124" name="Rectangle 5"/>
          <p:cNvSpPr>
            <a:spLocks noChangeArrowheads="1"/>
          </p:cNvSpPr>
          <p:nvPr/>
        </p:nvSpPr>
        <p:spPr bwMode="auto">
          <a:xfrm>
            <a:off x="7924800" y="5791200"/>
            <a:ext cx="287337" cy="43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5125" name="TextBox 4"/>
          <p:cNvSpPr txBox="1">
            <a:spLocks noChangeArrowheads="1"/>
          </p:cNvSpPr>
          <p:nvPr/>
        </p:nvSpPr>
        <p:spPr bwMode="auto">
          <a:xfrm>
            <a:off x="6156325" y="6046788"/>
            <a:ext cx="23733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/>
              <a:t>Image by John Mellor-</a:t>
            </a:r>
            <a:r>
              <a:rPr lang="en-US" sz="1200" dirty="0" err="1"/>
              <a:t>Crummey</a:t>
            </a:r>
            <a:endParaRPr lang="en-US" sz="1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46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eaLnBrk="1" hangingPunct="1">
              <a:defRPr/>
            </a:pPr>
            <a:r>
              <a:rPr lang="en-US" sz="3200" dirty="0" err="1"/>
              <a:t>HPCToolkit</a:t>
            </a:r>
            <a:r>
              <a:rPr lang="en-US" sz="3200" dirty="0"/>
              <a:t> </a:t>
            </a:r>
            <a:r>
              <a:rPr lang="en-US" sz="3200" dirty="0" smtClean="0"/>
              <a:t>DESIGN PRINCIPLES</a:t>
            </a:r>
            <a:endParaRPr lang="en-US" sz="3200" dirty="0"/>
          </a:p>
        </p:txBody>
      </p:sp>
      <p:sp>
        <p:nvSpPr>
          <p:cNvPr id="18434" name="Rectangle 3"/>
          <p:cNvSpPr>
            <a:spLocks noGrp="1" noChangeArrowheads="1"/>
          </p:cNvSpPr>
          <p:nvPr>
            <p:ph idx="1"/>
          </p:nvPr>
        </p:nvSpPr>
        <p:spPr/>
        <p:txBody>
          <a:bodyPr rIns="130174">
            <a:normAutofit fontScale="85000" lnSpcReduction="20000"/>
          </a:bodyPr>
          <a:lstStyle/>
          <a:p>
            <a:pPr eaLnBrk="1" hangingPunct="1"/>
            <a:r>
              <a:rPr lang="en-US" dirty="0">
                <a:cs typeface="Times New Roman"/>
              </a:rPr>
              <a:t>Employ binary-level measurement and analysis</a:t>
            </a:r>
          </a:p>
          <a:p>
            <a:pPr marL="787400" lvl="1" indent="-393700" eaLnBrk="1" hangingPunct="1"/>
            <a:r>
              <a:rPr lang="en-US" dirty="0">
                <a:cs typeface="Times New Roman"/>
              </a:rPr>
              <a:t>observe </a:t>
            </a:r>
            <a:r>
              <a:rPr lang="en-US" i="1" dirty="0">
                <a:solidFill>
                  <a:srgbClr val="000000"/>
                </a:solidFill>
                <a:cs typeface="Times New Roman"/>
              </a:rPr>
              <a:t>fully optimized</a:t>
            </a:r>
            <a:r>
              <a:rPr lang="en-US" dirty="0">
                <a:cs typeface="Times New Roman"/>
              </a:rPr>
              <a:t>, dynamically linked executions </a:t>
            </a:r>
          </a:p>
          <a:p>
            <a:pPr marL="787400" lvl="1" indent="-393700" eaLnBrk="1" hangingPunct="1"/>
            <a:r>
              <a:rPr lang="en-US" dirty="0">
                <a:cs typeface="Times New Roman"/>
              </a:rPr>
              <a:t>support </a:t>
            </a:r>
            <a:r>
              <a:rPr lang="en-US" i="1" dirty="0">
                <a:solidFill>
                  <a:srgbClr val="000000"/>
                </a:solidFill>
                <a:cs typeface="Times New Roman"/>
              </a:rPr>
              <a:t>multi-lingual codes </a:t>
            </a:r>
            <a:r>
              <a:rPr lang="en-US" dirty="0">
                <a:cs typeface="Times New Roman"/>
              </a:rPr>
              <a:t>with external binary-only libraries</a:t>
            </a:r>
          </a:p>
          <a:p>
            <a:pPr eaLnBrk="1" hangingPunct="1"/>
            <a:r>
              <a:rPr lang="en-US" dirty="0">
                <a:cs typeface="Times New Roman"/>
              </a:rPr>
              <a:t>Use sampling-based measurement (avoid instrumentation)</a:t>
            </a:r>
          </a:p>
          <a:p>
            <a:pPr marL="787400" lvl="1" indent="-393700" eaLnBrk="1" hangingPunct="1"/>
            <a:r>
              <a:rPr lang="en-US" dirty="0">
                <a:cs typeface="Times New Roman"/>
              </a:rPr>
              <a:t>controllable overhead</a:t>
            </a:r>
          </a:p>
          <a:p>
            <a:pPr marL="787400" lvl="1" indent="-393700" eaLnBrk="1" hangingPunct="1"/>
            <a:r>
              <a:rPr lang="en-US" dirty="0">
                <a:solidFill>
                  <a:srgbClr val="000000"/>
                </a:solidFill>
                <a:cs typeface="Times New Roman"/>
              </a:rPr>
              <a:t>minimize systematic error and avoid blind spots</a:t>
            </a:r>
          </a:p>
          <a:p>
            <a:pPr marL="787400" lvl="1" indent="-393700" eaLnBrk="1" hangingPunct="1"/>
            <a:r>
              <a:rPr lang="en-US" dirty="0">
                <a:cs typeface="Times New Roman"/>
              </a:rPr>
              <a:t>enable data collection </a:t>
            </a:r>
            <a:r>
              <a:rPr lang="en-US" dirty="0">
                <a:solidFill>
                  <a:srgbClr val="000000"/>
                </a:solidFill>
                <a:cs typeface="Times New Roman"/>
              </a:rPr>
              <a:t>for large-scale parallelism</a:t>
            </a:r>
          </a:p>
          <a:p>
            <a:pPr eaLnBrk="1" hangingPunct="1"/>
            <a:r>
              <a:rPr lang="en-US" dirty="0">
                <a:cs typeface="Times New Roman"/>
              </a:rPr>
              <a:t>Collect and correlate multiple derived performance metrics</a:t>
            </a:r>
          </a:p>
          <a:p>
            <a:pPr marL="787400" lvl="1" indent="-393700" eaLnBrk="1" hangingPunct="1"/>
            <a:r>
              <a:rPr lang="en-US" dirty="0">
                <a:cs typeface="Times New Roman"/>
              </a:rPr>
              <a:t>diagnosis typically requires more than one species of metric</a:t>
            </a:r>
          </a:p>
          <a:p>
            <a:pPr eaLnBrk="1" hangingPunct="1"/>
            <a:r>
              <a:rPr lang="en-US" dirty="0">
                <a:cs typeface="Times New Roman"/>
              </a:rPr>
              <a:t>Associate metrics with both static and dynamic context</a:t>
            </a:r>
          </a:p>
          <a:p>
            <a:pPr marL="787400" lvl="1" indent="-393700" eaLnBrk="1" hangingPunct="1"/>
            <a:r>
              <a:rPr lang="en-US" dirty="0">
                <a:solidFill>
                  <a:srgbClr val="000000"/>
                </a:solidFill>
                <a:cs typeface="Times New Roman"/>
              </a:rPr>
              <a:t>loop nests, procedures, </a:t>
            </a:r>
            <a:r>
              <a:rPr lang="en-US" dirty="0" err="1">
                <a:solidFill>
                  <a:srgbClr val="000000"/>
                </a:solidFill>
                <a:cs typeface="Times New Roman"/>
              </a:rPr>
              <a:t>inlined</a:t>
            </a:r>
            <a:r>
              <a:rPr lang="en-US" dirty="0">
                <a:solidFill>
                  <a:srgbClr val="000000"/>
                </a:solidFill>
                <a:cs typeface="Times New Roman"/>
              </a:rPr>
              <a:t> code, calling context</a:t>
            </a:r>
          </a:p>
          <a:p>
            <a:pPr eaLnBrk="1" hangingPunct="1"/>
            <a:r>
              <a:rPr lang="en-US" dirty="0">
                <a:cs typeface="Times New Roman"/>
              </a:rPr>
              <a:t>Support top-down performance analysis</a:t>
            </a:r>
          </a:p>
          <a:p>
            <a:pPr marL="787400" lvl="1" indent="-393700" eaLnBrk="1" hangingPunct="1"/>
            <a:r>
              <a:rPr lang="en-US" dirty="0">
                <a:cs typeface="Times New Roman"/>
              </a:rPr>
              <a:t>natural approach that minimizes burden on developers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09982B-96FA-D641-A76E-3FD83C725A60}" type="slidenum">
              <a:rPr lang="en-US" smtClean="0"/>
              <a:pPr>
                <a:defRPr/>
              </a:pPr>
              <a:t>23</a:t>
            </a:fld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9089393"/>
      </p:ext>
    </p:extLst>
  </p:cSld>
  <p:clrMapOvr>
    <a:masterClrMapping/>
  </p:clrMapOvr>
  <p:transition xmlns:p14="http://schemas.microsoft.com/office/powerpoint/2010/main"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Times New Roman"/>
              </a:rPr>
              <a:t>Parallel Performance Tools: A Short Course, </a:t>
            </a:r>
            <a:r>
              <a:rPr lang="en-US" dirty="0" err="1" smtClean="0">
                <a:latin typeface="Times New Roman"/>
              </a:rPr>
              <a:t>Beihang</a:t>
            </a:r>
            <a:r>
              <a:rPr lang="en-US" dirty="0" smtClean="0">
                <a:latin typeface="Times New Roman"/>
              </a:rPr>
              <a:t>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8B7DA6-C856-AA46-97CA-CE74F445B1AE}" type="slidenum">
              <a:rPr lang="en-US" sz="900" b="0" smtClean="0">
                <a:solidFill>
                  <a:schemeClr val="bg1"/>
                </a:solidFill>
              </a:rPr>
              <a:pPr>
                <a:defRPr/>
              </a:pPr>
              <a:t>24</a:t>
            </a:fld>
            <a:endParaRPr lang="en-US" sz="900" b="0" smtClean="0">
              <a:solidFill>
                <a:schemeClr val="bg1"/>
              </a:solidFill>
            </a:endParaRPr>
          </a:p>
        </p:txBody>
      </p:sp>
      <p:sp>
        <p:nvSpPr>
          <p:cNvPr id="36892" name="Rectangle 28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eaLnBrk="1" hangingPunct="1">
              <a:defRPr/>
            </a:pPr>
            <a:r>
              <a:rPr lang="en-US" sz="3200" dirty="0" err="1">
                <a:solidFill>
                  <a:srgbClr val="000000"/>
                </a:solidFill>
              </a:rPr>
              <a:t>HPCToolkit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smtClean="0">
                <a:solidFill>
                  <a:srgbClr val="000000"/>
                </a:solidFill>
              </a:rPr>
              <a:t>Workflow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20482" name="Line 2"/>
          <p:cNvSpPr>
            <a:spLocks noChangeShapeType="1"/>
          </p:cNvSpPr>
          <p:nvPr/>
        </p:nvSpPr>
        <p:spPr bwMode="auto">
          <a:xfrm rot="10800000" flipH="1">
            <a:off x="-29333825" y="6083300"/>
            <a:ext cx="47979013" cy="952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6867" name="Oval 3"/>
          <p:cNvSpPr>
            <a:spLocks/>
          </p:cNvSpPr>
          <p:nvPr/>
        </p:nvSpPr>
        <p:spPr bwMode="auto">
          <a:xfrm>
            <a:off x="139700" y="1466850"/>
            <a:ext cx="1524000" cy="762000"/>
          </a:xfrm>
          <a:prstGeom prst="ellipse">
            <a:avLst/>
          </a:prstGeom>
          <a:solidFill>
            <a:srgbClr val="C2E5A6"/>
          </a:solidFill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1600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0639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app. source</a:t>
            </a:r>
          </a:p>
        </p:txBody>
      </p:sp>
      <p:sp>
        <p:nvSpPr>
          <p:cNvPr id="36868" name="Oval 4"/>
          <p:cNvSpPr>
            <a:spLocks/>
          </p:cNvSpPr>
          <p:nvPr/>
        </p:nvSpPr>
        <p:spPr bwMode="auto">
          <a:xfrm>
            <a:off x="2249488" y="1381125"/>
            <a:ext cx="1460500" cy="914400"/>
          </a:xfrm>
          <a:prstGeom prst="ellipse">
            <a:avLst/>
          </a:prstGeom>
          <a:solidFill>
            <a:srgbClr val="00CC99"/>
          </a:solidFill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1600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0639" bIns="0" anchor="ctr"/>
          <a:lstStyle/>
          <a:p>
            <a:pPr marL="39688" algn="ctr">
              <a:defRPr/>
            </a:pPr>
            <a:r>
              <a:rPr lang="en-US" sz="1700" dirty="0">
                <a:latin typeface="Arial Bold" charset="0"/>
                <a:cs typeface="Arial Bold" charset="0"/>
                <a:sym typeface="Arial Bold" charset="0"/>
              </a:rPr>
              <a:t>optimized</a:t>
            </a:r>
          </a:p>
          <a:p>
            <a:pPr marL="39688" algn="ctr">
              <a:defRPr/>
            </a:pPr>
            <a:r>
              <a:rPr lang="en-US" sz="1700" dirty="0">
                <a:latin typeface="Arial Bold" charset="0"/>
                <a:cs typeface="Arial Bold" charset="0"/>
                <a:sym typeface="Arial Bold" charset="0"/>
              </a:rPr>
              <a:t>binary</a:t>
            </a:r>
          </a:p>
        </p:txBody>
      </p:sp>
      <p:sp>
        <p:nvSpPr>
          <p:cNvPr id="20485" name="Rectangle 5"/>
          <p:cNvSpPr>
            <a:spLocks/>
          </p:cNvSpPr>
          <p:nvPr/>
        </p:nvSpPr>
        <p:spPr bwMode="auto">
          <a:xfrm>
            <a:off x="1044575" y="925513"/>
            <a:ext cx="1752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>
                <a:solidFill>
                  <a:srgbClr val="0000FF"/>
                </a:solidFill>
                <a:latin typeface="Arial Bold" charset="0"/>
                <a:cs typeface="Arial Bold" charset="0"/>
                <a:sym typeface="Arial Bold" charset="0"/>
              </a:rPr>
              <a:t>compile &amp; link</a:t>
            </a:r>
          </a:p>
        </p:txBody>
      </p:sp>
      <p:sp>
        <p:nvSpPr>
          <p:cNvPr id="36870" name="Oval 6"/>
          <p:cNvSpPr>
            <a:spLocks/>
          </p:cNvSpPr>
          <p:nvPr/>
        </p:nvSpPr>
        <p:spPr bwMode="auto">
          <a:xfrm>
            <a:off x="6503988" y="735013"/>
            <a:ext cx="1727200" cy="889000"/>
          </a:xfrm>
          <a:prstGeom prst="ellipse">
            <a:avLst/>
          </a:prstGeom>
          <a:solidFill>
            <a:srgbClr val="FFFF99"/>
          </a:solidFill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1600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39949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call stack profile</a:t>
            </a:r>
          </a:p>
        </p:txBody>
      </p:sp>
      <p:sp>
        <p:nvSpPr>
          <p:cNvPr id="36871" name="Rectangle 7"/>
          <p:cNvSpPr>
            <a:spLocks/>
          </p:cNvSpPr>
          <p:nvPr/>
        </p:nvSpPr>
        <p:spPr bwMode="auto">
          <a:xfrm>
            <a:off x="4471988" y="685800"/>
            <a:ext cx="1422400" cy="1003300"/>
          </a:xfrm>
          <a:prstGeom prst="rect">
            <a:avLst/>
          </a:prstGeom>
          <a:solidFill>
            <a:srgbClr val="FF6666"/>
          </a:solidFill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101600" dir="2700000" algn="ctr" rotWithShape="0">
              <a:srgbClr val="006C62">
                <a:alpha val="75000"/>
              </a:srgbClr>
            </a:outerShdw>
          </a:effectLst>
        </p:spPr>
        <p:txBody>
          <a:bodyPr lIns="0" tIns="0" rIns="39688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profile execution</a:t>
            </a:r>
          </a:p>
          <a:p>
            <a:pPr marL="39688" algn="ctr">
              <a:spcBef>
                <a:spcPts val="400"/>
              </a:spcBef>
              <a:defRPr/>
            </a:pPr>
            <a:r>
              <a:rPr lang="en-US" sz="1400">
                <a:latin typeface="Courier New Bold" charset="0"/>
                <a:cs typeface="Courier New Bold" charset="0"/>
                <a:sym typeface="Courier New Bold" charset="0"/>
              </a:rPr>
              <a:t>[hpcrun]</a:t>
            </a:r>
            <a:endParaRPr lang="en-US">
              <a:latin typeface="Arial Bold" charset="0"/>
              <a:cs typeface="Arial Bold" charset="0"/>
              <a:sym typeface="Arial Bold" charset="0"/>
            </a:endParaRPr>
          </a:p>
          <a:p>
            <a:pPr marL="39688" algn="ctr">
              <a:defRPr/>
            </a:pPr>
            <a:endParaRPr lang="en-US">
              <a:latin typeface="Arial Bold" charset="0"/>
              <a:cs typeface="Arial Bold" charset="0"/>
              <a:sym typeface="Arial Bold" charset="0"/>
            </a:endParaRPr>
          </a:p>
        </p:txBody>
      </p:sp>
      <p:sp>
        <p:nvSpPr>
          <p:cNvPr id="36872" name="Rectangle 8"/>
          <p:cNvSpPr>
            <a:spLocks/>
          </p:cNvSpPr>
          <p:nvPr/>
        </p:nvSpPr>
        <p:spPr bwMode="auto">
          <a:xfrm>
            <a:off x="4452938" y="1928813"/>
            <a:ext cx="1485900" cy="1041400"/>
          </a:xfrm>
          <a:prstGeom prst="rect">
            <a:avLst/>
          </a:prstGeom>
          <a:solidFill>
            <a:srgbClr val="DD0806"/>
          </a:solidFill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101600" dir="2700000" algn="ctr" rotWithShape="0">
              <a:srgbClr val="006C62">
                <a:alpha val="75000"/>
              </a:srgbClr>
            </a:outerShdw>
          </a:effectLst>
        </p:spPr>
        <p:txBody>
          <a:bodyPr lIns="0" tIns="0" rIns="39688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binary analysis</a:t>
            </a:r>
          </a:p>
          <a:p>
            <a:pPr marL="39688" algn="ctr">
              <a:spcBef>
                <a:spcPts val="400"/>
              </a:spcBef>
              <a:defRPr/>
            </a:pPr>
            <a:r>
              <a:rPr lang="en-US" sz="1400">
                <a:latin typeface="Courier New Bold" charset="0"/>
                <a:cs typeface="Courier New Bold" charset="0"/>
                <a:sym typeface="Courier New Bold" charset="0"/>
              </a:rPr>
              <a:t>[hpcstruct]</a:t>
            </a:r>
            <a:endParaRPr lang="en-US">
              <a:latin typeface="Arial Bold" charset="0"/>
              <a:cs typeface="Arial Bold" charset="0"/>
              <a:sym typeface="Arial Bold" charset="0"/>
            </a:endParaRPr>
          </a:p>
          <a:p>
            <a:pPr marL="39688" algn="ctr">
              <a:defRPr/>
            </a:pPr>
            <a:endParaRPr lang="en-US"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36873" name="Rectangle 9"/>
          <p:cNvSpPr>
            <a:spLocks/>
          </p:cNvSpPr>
          <p:nvPr/>
        </p:nvSpPr>
        <p:spPr bwMode="auto">
          <a:xfrm>
            <a:off x="5842000" y="5194300"/>
            <a:ext cx="2476500" cy="1143000"/>
          </a:xfrm>
          <a:prstGeom prst="rect">
            <a:avLst/>
          </a:prstGeom>
          <a:solidFill>
            <a:srgbClr val="999AF8"/>
          </a:solidFill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101600" dir="2700000" algn="ctr" rotWithShape="0">
              <a:srgbClr val="006C62">
                <a:alpha val="75000"/>
              </a:srgbClr>
            </a:outerShdw>
          </a:effectLst>
        </p:spPr>
        <p:txBody>
          <a:bodyPr lIns="0" tIns="0" rIns="39688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interpret profile</a:t>
            </a:r>
          </a:p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correlate w/ source</a:t>
            </a:r>
          </a:p>
          <a:p>
            <a:pPr marL="39688" algn="ctr">
              <a:defRPr/>
            </a:pPr>
            <a:r>
              <a:rPr lang="en-US" sz="1400">
                <a:latin typeface="Courier New Bold" charset="0"/>
                <a:cs typeface="Courier New Bold" charset="0"/>
                <a:sym typeface="Courier New Bold" charset="0"/>
              </a:rPr>
              <a:t>[hpcprof/hpcprof-mpi]</a:t>
            </a:r>
          </a:p>
        </p:txBody>
      </p:sp>
      <p:sp>
        <p:nvSpPr>
          <p:cNvPr id="36874" name="Oval 10"/>
          <p:cNvSpPr>
            <a:spLocks/>
          </p:cNvSpPr>
          <p:nvPr/>
        </p:nvSpPr>
        <p:spPr bwMode="auto">
          <a:xfrm>
            <a:off x="3748088" y="5405438"/>
            <a:ext cx="1422400" cy="736600"/>
          </a:xfrm>
          <a:prstGeom prst="ellipse">
            <a:avLst/>
          </a:prstGeom>
          <a:solidFill>
            <a:srgbClr val="B2B2B2"/>
          </a:solidFill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1600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39949" bIns="0" anchor="ctr"/>
          <a:lstStyle/>
          <a:p>
            <a:pPr marL="39688" algn="ctr">
              <a:defRPr/>
            </a:pPr>
            <a:r>
              <a:rPr lang="en-US" sz="1700" dirty="0">
                <a:latin typeface="Arial Bold" charset="0"/>
                <a:cs typeface="Arial Bold" charset="0"/>
                <a:sym typeface="Arial Bold" charset="0"/>
              </a:rPr>
              <a:t>database</a:t>
            </a:r>
          </a:p>
        </p:txBody>
      </p:sp>
      <p:sp>
        <p:nvSpPr>
          <p:cNvPr id="36875" name="Rectangle 11"/>
          <p:cNvSpPr>
            <a:spLocks/>
          </p:cNvSpPr>
          <p:nvPr/>
        </p:nvSpPr>
        <p:spPr bwMode="auto">
          <a:xfrm>
            <a:off x="977900" y="5311775"/>
            <a:ext cx="1854200" cy="914400"/>
          </a:xfrm>
          <a:prstGeom prst="rect">
            <a:avLst/>
          </a:prstGeom>
          <a:solidFill>
            <a:srgbClr val="9966FF"/>
          </a:solidFill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101600" dir="2700000" algn="ctr" rotWithShape="0">
              <a:srgbClr val="006C62">
                <a:alpha val="75000"/>
              </a:srgbClr>
            </a:outerShdw>
          </a:effectLst>
        </p:spPr>
        <p:txBody>
          <a:bodyPr lIns="0" tIns="0" rIns="40639" bIns="0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presentation</a:t>
            </a:r>
          </a:p>
          <a:p>
            <a:pPr marL="39688" algn="ctr">
              <a:spcBef>
                <a:spcPts val="400"/>
              </a:spcBef>
              <a:defRPr/>
            </a:pPr>
            <a:r>
              <a:rPr lang="en-US" sz="1400">
                <a:latin typeface="Courier New Bold" charset="0"/>
                <a:cs typeface="Courier New Bold" charset="0"/>
                <a:sym typeface="Courier New Bold" charset="0"/>
              </a:rPr>
              <a:t>[hpcviewer/</a:t>
            </a:r>
          </a:p>
          <a:p>
            <a:pPr marL="39688" algn="ctr">
              <a:spcBef>
                <a:spcPts val="400"/>
              </a:spcBef>
              <a:defRPr/>
            </a:pPr>
            <a:r>
              <a:rPr lang="en-US" sz="1400">
                <a:latin typeface="Courier New Bold" charset="0"/>
                <a:cs typeface="Courier New Bold" charset="0"/>
                <a:sym typeface="Courier New Bold" charset="0"/>
              </a:rPr>
              <a:t>hpctraceviewer]</a:t>
            </a:r>
            <a:endParaRPr lang="en-US">
              <a:latin typeface="Arial Bold" charset="0"/>
              <a:cs typeface="Arial Bold" charset="0"/>
              <a:sym typeface="Arial Bold" charset="0"/>
            </a:endParaRPr>
          </a:p>
          <a:p>
            <a:pPr marL="39688" algn="ctr">
              <a:defRPr/>
            </a:pPr>
            <a:endParaRPr lang="en-US">
              <a:latin typeface="Arial Bold" charset="0"/>
              <a:cs typeface="Arial Bold" charset="0"/>
              <a:sym typeface="Arial Bold" charset="0"/>
            </a:endParaRPr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5181600" y="5761038"/>
            <a:ext cx="674688" cy="12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>
            <a:off x="2898775" y="5761038"/>
            <a:ext cx="865188" cy="12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94" name="Line 14"/>
          <p:cNvSpPr>
            <a:spLocks noChangeShapeType="1"/>
          </p:cNvSpPr>
          <p:nvPr/>
        </p:nvSpPr>
        <p:spPr bwMode="auto">
          <a:xfrm>
            <a:off x="8247063" y="1177925"/>
            <a:ext cx="7556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 flipH="1">
            <a:off x="5902325" y="1177925"/>
            <a:ext cx="596900" cy="79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96" name="Line 16"/>
          <p:cNvSpPr>
            <a:spLocks noChangeShapeType="1"/>
          </p:cNvSpPr>
          <p:nvPr/>
        </p:nvSpPr>
        <p:spPr bwMode="auto">
          <a:xfrm flipH="1">
            <a:off x="3560763" y="1120775"/>
            <a:ext cx="915987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97" name="Line 17"/>
          <p:cNvSpPr>
            <a:spLocks noChangeShapeType="1"/>
          </p:cNvSpPr>
          <p:nvPr/>
        </p:nvSpPr>
        <p:spPr bwMode="auto">
          <a:xfrm rot="10800000">
            <a:off x="3549650" y="2133600"/>
            <a:ext cx="927100" cy="3714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98" name="Line 18"/>
          <p:cNvSpPr>
            <a:spLocks noChangeShapeType="1"/>
          </p:cNvSpPr>
          <p:nvPr/>
        </p:nvSpPr>
        <p:spPr bwMode="auto">
          <a:xfrm rot="10800000">
            <a:off x="1687513" y="1836738"/>
            <a:ext cx="585787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99" name="Line 19"/>
          <p:cNvSpPr>
            <a:spLocks noChangeShapeType="1"/>
          </p:cNvSpPr>
          <p:nvPr/>
        </p:nvSpPr>
        <p:spPr bwMode="auto">
          <a:xfrm flipH="1">
            <a:off x="1917700" y="1282700"/>
            <a:ext cx="0" cy="4286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00" name="Oval 20"/>
          <p:cNvSpPr>
            <a:spLocks/>
          </p:cNvSpPr>
          <p:nvPr/>
        </p:nvSpPr>
        <p:spPr bwMode="auto">
          <a:xfrm>
            <a:off x="1866900" y="1646238"/>
            <a:ext cx="76200" cy="406400"/>
          </a:xfrm>
          <a:prstGeom prst="ellipse">
            <a:avLst/>
          </a:prstGeom>
          <a:noFill/>
          <a:ln w="38100">
            <a:solidFill>
              <a:srgbClr val="FE494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6885" name="Oval 21"/>
          <p:cNvSpPr>
            <a:spLocks/>
          </p:cNvSpPr>
          <p:nvPr/>
        </p:nvSpPr>
        <p:spPr bwMode="auto">
          <a:xfrm>
            <a:off x="6502400" y="2005013"/>
            <a:ext cx="1727200" cy="889000"/>
          </a:xfrm>
          <a:prstGeom prst="ellipse">
            <a:avLst/>
          </a:prstGeom>
          <a:solidFill>
            <a:srgbClr val="FF9933"/>
          </a:solidFill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1600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39949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program structure</a:t>
            </a:r>
          </a:p>
        </p:txBody>
      </p:sp>
      <p:sp>
        <p:nvSpPr>
          <p:cNvPr id="20502" name="Line 22"/>
          <p:cNvSpPr>
            <a:spLocks noChangeShapeType="1"/>
          </p:cNvSpPr>
          <p:nvPr/>
        </p:nvSpPr>
        <p:spPr bwMode="auto">
          <a:xfrm flipH="1">
            <a:off x="8847138" y="2430463"/>
            <a:ext cx="0" cy="317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03" name="Line 23"/>
          <p:cNvSpPr>
            <a:spLocks noChangeShapeType="1"/>
          </p:cNvSpPr>
          <p:nvPr/>
        </p:nvSpPr>
        <p:spPr bwMode="auto">
          <a:xfrm flipH="1">
            <a:off x="8986838" y="1163638"/>
            <a:ext cx="0" cy="4848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04" name="Line 24"/>
          <p:cNvSpPr>
            <a:spLocks noChangeShapeType="1"/>
          </p:cNvSpPr>
          <p:nvPr/>
        </p:nvSpPr>
        <p:spPr bwMode="auto">
          <a:xfrm rot="10800000" flipH="1">
            <a:off x="8345488" y="5591175"/>
            <a:ext cx="5127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05" name="Line 25"/>
          <p:cNvSpPr>
            <a:spLocks noChangeShapeType="1"/>
          </p:cNvSpPr>
          <p:nvPr/>
        </p:nvSpPr>
        <p:spPr bwMode="auto">
          <a:xfrm rot="10800000" flipH="1">
            <a:off x="8345488" y="5997575"/>
            <a:ext cx="6334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06" name="Line 26"/>
          <p:cNvSpPr>
            <a:spLocks noChangeShapeType="1"/>
          </p:cNvSpPr>
          <p:nvPr/>
        </p:nvSpPr>
        <p:spPr bwMode="auto">
          <a:xfrm>
            <a:off x="8245475" y="2446338"/>
            <a:ext cx="5873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07" name="Line 27"/>
          <p:cNvSpPr>
            <a:spLocks noChangeShapeType="1"/>
          </p:cNvSpPr>
          <p:nvPr/>
        </p:nvSpPr>
        <p:spPr bwMode="auto">
          <a:xfrm rot="10800000">
            <a:off x="5945188" y="2441575"/>
            <a:ext cx="5302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9407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3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37F29-C1D3-B44A-BBE6-B60F230B47DF}" type="slidenum">
              <a:rPr lang="en-US" sz="900" b="0" smtClean="0">
                <a:solidFill>
                  <a:schemeClr val="bg1"/>
                </a:solidFill>
              </a:rPr>
              <a:pPr>
                <a:defRPr/>
              </a:pPr>
              <a:t>25</a:t>
            </a:fld>
            <a:endParaRPr lang="en-US" sz="900" b="0" smtClean="0">
              <a:solidFill>
                <a:schemeClr val="bg1"/>
              </a:solidFill>
            </a:endParaRPr>
          </a:p>
        </p:txBody>
      </p:sp>
      <p:sp>
        <p:nvSpPr>
          <p:cNvPr id="37916" name="Rectangle 28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eaLnBrk="1" hangingPunct="1">
              <a:defRPr/>
            </a:pPr>
            <a:r>
              <a:rPr lang="en-US" sz="3200" dirty="0" err="1">
                <a:solidFill>
                  <a:srgbClr val="000000"/>
                </a:solidFill>
              </a:rPr>
              <a:t>HPCToolkit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smtClean="0">
                <a:solidFill>
                  <a:srgbClr val="000000"/>
                </a:solidFill>
              </a:rPr>
              <a:t>Workflow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37917" name="Rectangle 29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3149600"/>
            <a:ext cx="8534400" cy="2260600"/>
          </a:xfrm>
        </p:spPr>
        <p:txBody>
          <a:bodyPr rIns="130174">
            <a:normAutofit fontScale="77500" lnSpcReduction="20000"/>
          </a:bodyPr>
          <a:lstStyle/>
          <a:p>
            <a:pPr eaLnBrk="1" hangingPunct="1">
              <a:buSzPct val="80000"/>
              <a:buFont typeface="Wingdings" charset="2"/>
              <a:buChar char="q"/>
              <a:defRPr/>
            </a:pPr>
            <a:r>
              <a:rPr lang="en-US" dirty="0">
                <a:solidFill>
                  <a:srgbClr val="000000"/>
                </a:solidFill>
              </a:rPr>
              <a:t>For dynamically-linked </a:t>
            </a:r>
            <a:r>
              <a:rPr lang="en-US" dirty="0" err="1">
                <a:solidFill>
                  <a:srgbClr val="000000"/>
                </a:solidFill>
              </a:rPr>
              <a:t>executables</a:t>
            </a:r>
            <a:r>
              <a:rPr lang="en-US" dirty="0">
                <a:solidFill>
                  <a:srgbClr val="000000"/>
                </a:solidFill>
              </a:rPr>
              <a:t> on stock Linux</a:t>
            </a:r>
          </a:p>
          <a:p>
            <a:pPr marL="850900" lvl="1" indent="-457200" eaLnBrk="1" hangingPunct="1">
              <a:buSzPct val="80000"/>
              <a:buFont typeface="Arial"/>
              <a:buChar char="❍"/>
              <a:defRPr/>
            </a:pPr>
            <a:r>
              <a:rPr lang="en-US" dirty="0">
                <a:solidFill>
                  <a:srgbClr val="000000"/>
                </a:solidFill>
              </a:rPr>
              <a:t>compile and link as you usually do: nothing special needed</a:t>
            </a:r>
          </a:p>
          <a:p>
            <a:pPr eaLnBrk="1" hangingPunct="1">
              <a:spcBef>
                <a:spcPts val="400"/>
              </a:spcBef>
              <a:buSzPct val="80000"/>
              <a:buFont typeface="Wingdings" charset="2"/>
              <a:buChar char="q"/>
              <a:defRPr/>
            </a:pPr>
            <a:r>
              <a:rPr lang="en-US" dirty="0">
                <a:solidFill>
                  <a:srgbClr val="000000"/>
                </a:solidFill>
              </a:rPr>
              <a:t>For statically-linked </a:t>
            </a:r>
            <a:r>
              <a:rPr lang="en-US" dirty="0" err="1">
                <a:solidFill>
                  <a:srgbClr val="000000"/>
                </a:solidFill>
              </a:rPr>
              <a:t>executables</a:t>
            </a:r>
            <a:r>
              <a:rPr lang="en-US" dirty="0">
                <a:solidFill>
                  <a:srgbClr val="000000"/>
                </a:solidFill>
              </a:rPr>
              <a:t> (e.g. for Blue Gene, Cray)</a:t>
            </a:r>
          </a:p>
          <a:p>
            <a:pPr marL="850900" lvl="1" indent="-457200" eaLnBrk="1" hangingPunct="1">
              <a:buSzPct val="80000"/>
              <a:buFont typeface="Arial"/>
              <a:buChar char="❍"/>
              <a:defRPr/>
            </a:pPr>
            <a:r>
              <a:rPr lang="en-US" dirty="0">
                <a:solidFill>
                  <a:srgbClr val="000000"/>
                </a:solidFill>
              </a:rPr>
              <a:t>add monitoring by using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cs typeface="Courier" charset="0"/>
                <a:sym typeface="Courier" charset="0"/>
              </a:rPr>
              <a:t>hpclink</a:t>
            </a:r>
            <a:r>
              <a:rPr lang="en-US" dirty="0">
                <a:solidFill>
                  <a:srgbClr val="000000"/>
                </a:solidFill>
              </a:rPr>
              <a:t> as prefix to your link line</a:t>
            </a:r>
          </a:p>
          <a:p>
            <a:pPr marL="1016000" lvl="2"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uses </a:t>
            </a:r>
            <a:r>
              <a:rPr lang="ja-JP" altLang="en-US" dirty="0">
                <a:solidFill>
                  <a:srgbClr val="000000"/>
                </a:solidFill>
                <a:latin typeface="Arial"/>
              </a:rPr>
              <a:t>“</a:t>
            </a:r>
            <a:r>
              <a:rPr lang="en-US" dirty="0">
                <a:solidFill>
                  <a:srgbClr val="000000"/>
                </a:solidFill>
              </a:rPr>
              <a:t>linker wrapping</a:t>
            </a:r>
            <a:r>
              <a:rPr lang="ja-JP" altLang="en-US" dirty="0">
                <a:solidFill>
                  <a:srgbClr val="000000"/>
                </a:solidFill>
                <a:latin typeface="Arial"/>
              </a:rPr>
              <a:t>”</a:t>
            </a:r>
            <a:r>
              <a:rPr lang="en-US" dirty="0">
                <a:solidFill>
                  <a:srgbClr val="000000"/>
                </a:solidFill>
              </a:rPr>
              <a:t> to catch </a:t>
            </a:r>
            <a:r>
              <a:rPr lang="ja-JP" altLang="en-US" dirty="0">
                <a:solidFill>
                  <a:srgbClr val="000000"/>
                </a:solidFill>
                <a:latin typeface="Arial"/>
              </a:rPr>
              <a:t>“</a:t>
            </a:r>
            <a:r>
              <a:rPr lang="en-US" dirty="0">
                <a:solidFill>
                  <a:srgbClr val="000000"/>
                </a:solidFill>
              </a:rPr>
              <a:t>control</a:t>
            </a:r>
            <a:r>
              <a:rPr lang="ja-JP" altLang="en-US" dirty="0">
                <a:solidFill>
                  <a:srgbClr val="000000"/>
                </a:solidFill>
                <a:latin typeface="Arial"/>
              </a:rPr>
              <a:t>”</a:t>
            </a:r>
            <a:r>
              <a:rPr lang="en-US" dirty="0">
                <a:solidFill>
                  <a:srgbClr val="000000"/>
                </a:solidFill>
              </a:rPr>
              <a:t> operations</a:t>
            </a:r>
          </a:p>
          <a:p>
            <a:pPr marL="1373188" lvl="3"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process and thread creation, finalization, signals, ...</a:t>
            </a:r>
          </a:p>
        </p:txBody>
      </p:sp>
      <p:sp>
        <p:nvSpPr>
          <p:cNvPr id="21506" name="Line 2"/>
          <p:cNvSpPr>
            <a:spLocks noChangeShapeType="1"/>
          </p:cNvSpPr>
          <p:nvPr/>
        </p:nvSpPr>
        <p:spPr bwMode="auto">
          <a:xfrm rot="10800000" flipH="1">
            <a:off x="-29333825" y="6083300"/>
            <a:ext cx="47979013" cy="952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891" name="Oval 3"/>
          <p:cNvSpPr>
            <a:spLocks/>
          </p:cNvSpPr>
          <p:nvPr/>
        </p:nvSpPr>
        <p:spPr bwMode="auto">
          <a:xfrm>
            <a:off x="139700" y="1466850"/>
            <a:ext cx="1524000" cy="762000"/>
          </a:xfrm>
          <a:prstGeom prst="ellipse">
            <a:avLst/>
          </a:prstGeom>
          <a:solidFill>
            <a:srgbClr val="C2E5A6"/>
          </a:solidFill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1600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0639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app. source</a:t>
            </a:r>
          </a:p>
        </p:txBody>
      </p:sp>
      <p:sp>
        <p:nvSpPr>
          <p:cNvPr id="37892" name="Oval 4"/>
          <p:cNvSpPr>
            <a:spLocks/>
          </p:cNvSpPr>
          <p:nvPr/>
        </p:nvSpPr>
        <p:spPr bwMode="auto">
          <a:xfrm>
            <a:off x="2249488" y="1381125"/>
            <a:ext cx="1460500" cy="914400"/>
          </a:xfrm>
          <a:prstGeom prst="ellipse">
            <a:avLst/>
          </a:prstGeom>
          <a:solidFill>
            <a:srgbClr val="00CC99"/>
          </a:solidFill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1600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0639" bIns="0" anchor="ctr"/>
          <a:lstStyle/>
          <a:p>
            <a:pPr marL="39688" algn="ctr">
              <a:defRPr/>
            </a:pPr>
            <a:r>
              <a:rPr lang="en-US" sz="1700" dirty="0">
                <a:latin typeface="Arial Bold" charset="0"/>
                <a:cs typeface="Arial Bold" charset="0"/>
                <a:sym typeface="Arial Bold" charset="0"/>
              </a:rPr>
              <a:t>optimized</a:t>
            </a:r>
          </a:p>
          <a:p>
            <a:pPr marL="39688" algn="ctr">
              <a:defRPr/>
            </a:pPr>
            <a:r>
              <a:rPr lang="en-US" sz="1700" dirty="0">
                <a:latin typeface="Arial Bold" charset="0"/>
                <a:cs typeface="Arial Bold" charset="0"/>
                <a:sym typeface="Arial Bold" charset="0"/>
              </a:rPr>
              <a:t>binary</a:t>
            </a:r>
          </a:p>
        </p:txBody>
      </p:sp>
      <p:sp>
        <p:nvSpPr>
          <p:cNvPr id="21509" name="Rectangle 5"/>
          <p:cNvSpPr>
            <a:spLocks/>
          </p:cNvSpPr>
          <p:nvPr/>
        </p:nvSpPr>
        <p:spPr bwMode="auto">
          <a:xfrm>
            <a:off x="1044575" y="925513"/>
            <a:ext cx="1752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>
                <a:solidFill>
                  <a:srgbClr val="0000FF"/>
                </a:solidFill>
                <a:latin typeface="Arial Bold" charset="0"/>
                <a:cs typeface="Arial Bold" charset="0"/>
                <a:sym typeface="Arial Bold" charset="0"/>
              </a:rPr>
              <a:t>compile &amp; link</a:t>
            </a:r>
          </a:p>
        </p:txBody>
      </p:sp>
      <p:sp>
        <p:nvSpPr>
          <p:cNvPr id="37894" name="Oval 6"/>
          <p:cNvSpPr>
            <a:spLocks/>
          </p:cNvSpPr>
          <p:nvPr/>
        </p:nvSpPr>
        <p:spPr bwMode="auto">
          <a:xfrm>
            <a:off x="6503988" y="735013"/>
            <a:ext cx="1727200" cy="889000"/>
          </a:xfrm>
          <a:prstGeom prst="ellipse">
            <a:avLst/>
          </a:prstGeom>
          <a:solidFill>
            <a:srgbClr val="FFFF99"/>
          </a:solidFill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1600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39949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call stack profile</a:t>
            </a:r>
          </a:p>
        </p:txBody>
      </p:sp>
      <p:sp>
        <p:nvSpPr>
          <p:cNvPr id="37895" name="Rectangle 7"/>
          <p:cNvSpPr>
            <a:spLocks/>
          </p:cNvSpPr>
          <p:nvPr/>
        </p:nvSpPr>
        <p:spPr bwMode="auto">
          <a:xfrm>
            <a:off x="4471988" y="685800"/>
            <a:ext cx="1422400" cy="1003300"/>
          </a:xfrm>
          <a:prstGeom prst="rect">
            <a:avLst/>
          </a:prstGeom>
          <a:solidFill>
            <a:srgbClr val="FF6666"/>
          </a:solidFill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101600" dir="2700000" algn="ctr" rotWithShape="0">
              <a:srgbClr val="006C62">
                <a:alpha val="75000"/>
              </a:srgbClr>
            </a:outerShdw>
          </a:effectLst>
        </p:spPr>
        <p:txBody>
          <a:bodyPr lIns="0" tIns="0" rIns="39688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profile execution</a:t>
            </a:r>
          </a:p>
          <a:p>
            <a:pPr marL="39688" algn="ctr">
              <a:spcBef>
                <a:spcPts val="400"/>
              </a:spcBef>
              <a:defRPr/>
            </a:pPr>
            <a:r>
              <a:rPr lang="en-US" sz="1400">
                <a:latin typeface="Courier New Bold" charset="0"/>
                <a:cs typeface="Courier New Bold" charset="0"/>
                <a:sym typeface="Courier New Bold" charset="0"/>
              </a:rPr>
              <a:t>[hpcrun]</a:t>
            </a:r>
            <a:endParaRPr lang="en-US">
              <a:latin typeface="Arial Bold" charset="0"/>
              <a:cs typeface="Arial Bold" charset="0"/>
              <a:sym typeface="Arial Bold" charset="0"/>
            </a:endParaRPr>
          </a:p>
          <a:p>
            <a:pPr marL="39688" algn="ctr">
              <a:defRPr/>
            </a:pPr>
            <a:endParaRPr lang="en-US">
              <a:latin typeface="Arial Bold" charset="0"/>
              <a:cs typeface="Arial Bold" charset="0"/>
              <a:sym typeface="Arial Bold" charset="0"/>
            </a:endParaRPr>
          </a:p>
        </p:txBody>
      </p:sp>
      <p:sp>
        <p:nvSpPr>
          <p:cNvPr id="37896" name="Rectangle 8"/>
          <p:cNvSpPr>
            <a:spLocks/>
          </p:cNvSpPr>
          <p:nvPr/>
        </p:nvSpPr>
        <p:spPr bwMode="auto">
          <a:xfrm>
            <a:off x="4452938" y="1928813"/>
            <a:ext cx="1485900" cy="1041400"/>
          </a:xfrm>
          <a:prstGeom prst="rect">
            <a:avLst/>
          </a:prstGeom>
          <a:solidFill>
            <a:srgbClr val="DD0806"/>
          </a:solidFill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101600" dir="2700000" algn="ctr" rotWithShape="0">
              <a:srgbClr val="006C62">
                <a:alpha val="75000"/>
              </a:srgbClr>
            </a:outerShdw>
          </a:effectLst>
        </p:spPr>
        <p:txBody>
          <a:bodyPr lIns="0" tIns="0" rIns="39688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binary analysis</a:t>
            </a:r>
          </a:p>
          <a:p>
            <a:pPr marL="39688" algn="ctr">
              <a:spcBef>
                <a:spcPts val="400"/>
              </a:spcBef>
              <a:defRPr/>
            </a:pPr>
            <a:r>
              <a:rPr lang="en-US" sz="1400">
                <a:latin typeface="Courier New Bold" charset="0"/>
                <a:cs typeface="Courier New Bold" charset="0"/>
                <a:sym typeface="Courier New Bold" charset="0"/>
              </a:rPr>
              <a:t>[hpcstruct]</a:t>
            </a:r>
            <a:endParaRPr lang="en-US">
              <a:latin typeface="Arial Bold" charset="0"/>
              <a:cs typeface="Arial Bold" charset="0"/>
              <a:sym typeface="Arial Bold" charset="0"/>
            </a:endParaRPr>
          </a:p>
          <a:p>
            <a:pPr marL="39688" algn="ctr">
              <a:defRPr/>
            </a:pPr>
            <a:endParaRPr lang="en-US"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37897" name="Rectangle 9"/>
          <p:cNvSpPr>
            <a:spLocks/>
          </p:cNvSpPr>
          <p:nvPr/>
        </p:nvSpPr>
        <p:spPr bwMode="auto">
          <a:xfrm>
            <a:off x="5842000" y="5194300"/>
            <a:ext cx="2476500" cy="1143000"/>
          </a:xfrm>
          <a:prstGeom prst="rect">
            <a:avLst/>
          </a:prstGeom>
          <a:solidFill>
            <a:srgbClr val="999AF8"/>
          </a:solidFill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101600" dir="2700000" algn="ctr" rotWithShape="0">
              <a:srgbClr val="006C62">
                <a:alpha val="75000"/>
              </a:srgbClr>
            </a:outerShdw>
          </a:effectLst>
        </p:spPr>
        <p:txBody>
          <a:bodyPr lIns="0" tIns="0" rIns="39688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interpret profile</a:t>
            </a:r>
          </a:p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correlate w/ source</a:t>
            </a:r>
          </a:p>
          <a:p>
            <a:pPr marL="39688" algn="ctr">
              <a:defRPr/>
            </a:pPr>
            <a:r>
              <a:rPr lang="en-US" sz="1400">
                <a:latin typeface="Courier New Bold" charset="0"/>
                <a:cs typeface="Courier New Bold" charset="0"/>
                <a:sym typeface="Courier New Bold" charset="0"/>
              </a:rPr>
              <a:t>[hpcprof/hpcprof-mpi]</a:t>
            </a:r>
          </a:p>
        </p:txBody>
      </p:sp>
      <p:sp>
        <p:nvSpPr>
          <p:cNvPr id="37898" name="Oval 10"/>
          <p:cNvSpPr>
            <a:spLocks/>
          </p:cNvSpPr>
          <p:nvPr/>
        </p:nvSpPr>
        <p:spPr bwMode="auto">
          <a:xfrm>
            <a:off x="3748088" y="5405438"/>
            <a:ext cx="1422400" cy="736600"/>
          </a:xfrm>
          <a:prstGeom prst="ellipse">
            <a:avLst/>
          </a:prstGeom>
          <a:solidFill>
            <a:srgbClr val="B2B2B2"/>
          </a:solidFill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1600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39949" bIns="0" anchor="ctr"/>
          <a:lstStyle/>
          <a:p>
            <a:pPr marL="39688" algn="ctr">
              <a:defRPr/>
            </a:pPr>
            <a:r>
              <a:rPr lang="en-US" sz="1700" dirty="0">
                <a:latin typeface="Arial Bold" charset="0"/>
                <a:cs typeface="Arial Bold" charset="0"/>
                <a:sym typeface="Arial Bold" charset="0"/>
              </a:rPr>
              <a:t>database</a:t>
            </a:r>
          </a:p>
        </p:txBody>
      </p:sp>
      <p:sp>
        <p:nvSpPr>
          <p:cNvPr id="37899" name="Rectangle 11"/>
          <p:cNvSpPr>
            <a:spLocks/>
          </p:cNvSpPr>
          <p:nvPr/>
        </p:nvSpPr>
        <p:spPr bwMode="auto">
          <a:xfrm>
            <a:off x="977900" y="5311775"/>
            <a:ext cx="1854200" cy="914400"/>
          </a:xfrm>
          <a:prstGeom prst="rect">
            <a:avLst/>
          </a:prstGeom>
          <a:solidFill>
            <a:srgbClr val="9966FF"/>
          </a:solidFill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101600" dir="2700000" algn="ctr" rotWithShape="0">
              <a:srgbClr val="006C62">
                <a:alpha val="75000"/>
              </a:srgbClr>
            </a:outerShdw>
          </a:effectLst>
        </p:spPr>
        <p:txBody>
          <a:bodyPr lIns="0" tIns="0" rIns="40639" bIns="0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presentation</a:t>
            </a:r>
          </a:p>
          <a:p>
            <a:pPr marL="39688" algn="ctr">
              <a:spcBef>
                <a:spcPts val="400"/>
              </a:spcBef>
              <a:defRPr/>
            </a:pPr>
            <a:r>
              <a:rPr lang="en-US" sz="1400">
                <a:latin typeface="Courier New Bold" charset="0"/>
                <a:cs typeface="Courier New Bold" charset="0"/>
                <a:sym typeface="Courier New Bold" charset="0"/>
              </a:rPr>
              <a:t>[hpcviewer/</a:t>
            </a:r>
          </a:p>
          <a:p>
            <a:pPr marL="39688" algn="ctr">
              <a:spcBef>
                <a:spcPts val="400"/>
              </a:spcBef>
              <a:defRPr/>
            </a:pPr>
            <a:r>
              <a:rPr lang="en-US" sz="1400">
                <a:latin typeface="Courier New Bold" charset="0"/>
                <a:cs typeface="Courier New Bold" charset="0"/>
                <a:sym typeface="Courier New Bold" charset="0"/>
              </a:rPr>
              <a:t>hpctraceviewer]</a:t>
            </a:r>
            <a:endParaRPr lang="en-US">
              <a:latin typeface="Arial Bold" charset="0"/>
              <a:cs typeface="Arial Bold" charset="0"/>
              <a:sym typeface="Arial Bold" charset="0"/>
            </a:endParaRPr>
          </a:p>
          <a:p>
            <a:pPr marL="39688" algn="ctr">
              <a:defRPr/>
            </a:pPr>
            <a:endParaRPr lang="en-US">
              <a:latin typeface="Arial Bold" charset="0"/>
              <a:cs typeface="Arial Bold" charset="0"/>
              <a:sym typeface="Arial Bold" charset="0"/>
            </a:endParaRPr>
          </a:p>
        </p:txBody>
      </p:sp>
      <p:sp>
        <p:nvSpPr>
          <p:cNvPr id="21516" name="Line 12"/>
          <p:cNvSpPr>
            <a:spLocks noChangeShapeType="1"/>
          </p:cNvSpPr>
          <p:nvPr/>
        </p:nvSpPr>
        <p:spPr bwMode="auto">
          <a:xfrm>
            <a:off x="5181600" y="5761038"/>
            <a:ext cx="674688" cy="12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17" name="Line 13"/>
          <p:cNvSpPr>
            <a:spLocks noChangeShapeType="1"/>
          </p:cNvSpPr>
          <p:nvPr/>
        </p:nvSpPr>
        <p:spPr bwMode="auto">
          <a:xfrm>
            <a:off x="2898775" y="5761038"/>
            <a:ext cx="865188" cy="12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18" name="Line 14"/>
          <p:cNvSpPr>
            <a:spLocks noChangeShapeType="1"/>
          </p:cNvSpPr>
          <p:nvPr/>
        </p:nvSpPr>
        <p:spPr bwMode="auto">
          <a:xfrm>
            <a:off x="8247063" y="1177925"/>
            <a:ext cx="7556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19" name="Line 15"/>
          <p:cNvSpPr>
            <a:spLocks noChangeShapeType="1"/>
          </p:cNvSpPr>
          <p:nvPr/>
        </p:nvSpPr>
        <p:spPr bwMode="auto">
          <a:xfrm flipH="1">
            <a:off x="5902325" y="1177925"/>
            <a:ext cx="596900" cy="79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20" name="Line 16"/>
          <p:cNvSpPr>
            <a:spLocks noChangeShapeType="1"/>
          </p:cNvSpPr>
          <p:nvPr/>
        </p:nvSpPr>
        <p:spPr bwMode="auto">
          <a:xfrm flipH="1">
            <a:off x="3560763" y="1120775"/>
            <a:ext cx="915987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21" name="Line 17"/>
          <p:cNvSpPr>
            <a:spLocks noChangeShapeType="1"/>
          </p:cNvSpPr>
          <p:nvPr/>
        </p:nvSpPr>
        <p:spPr bwMode="auto">
          <a:xfrm rot="10800000">
            <a:off x="3549650" y="2133600"/>
            <a:ext cx="927100" cy="3714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22" name="Line 18"/>
          <p:cNvSpPr>
            <a:spLocks noChangeShapeType="1"/>
          </p:cNvSpPr>
          <p:nvPr/>
        </p:nvSpPr>
        <p:spPr bwMode="auto">
          <a:xfrm rot="10800000">
            <a:off x="1687513" y="1836738"/>
            <a:ext cx="585787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23" name="Line 19"/>
          <p:cNvSpPr>
            <a:spLocks noChangeShapeType="1"/>
          </p:cNvSpPr>
          <p:nvPr/>
        </p:nvSpPr>
        <p:spPr bwMode="auto">
          <a:xfrm flipH="1">
            <a:off x="1917700" y="1282700"/>
            <a:ext cx="0" cy="4286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24" name="Oval 20"/>
          <p:cNvSpPr>
            <a:spLocks/>
          </p:cNvSpPr>
          <p:nvPr/>
        </p:nvSpPr>
        <p:spPr bwMode="auto">
          <a:xfrm>
            <a:off x="1866900" y="1646238"/>
            <a:ext cx="76200" cy="406400"/>
          </a:xfrm>
          <a:prstGeom prst="ellipse">
            <a:avLst/>
          </a:prstGeom>
          <a:noFill/>
          <a:ln w="38100">
            <a:solidFill>
              <a:srgbClr val="FE494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909" name="Oval 21"/>
          <p:cNvSpPr>
            <a:spLocks/>
          </p:cNvSpPr>
          <p:nvPr/>
        </p:nvSpPr>
        <p:spPr bwMode="auto">
          <a:xfrm>
            <a:off x="6502400" y="2005013"/>
            <a:ext cx="1727200" cy="889000"/>
          </a:xfrm>
          <a:prstGeom prst="ellipse">
            <a:avLst/>
          </a:prstGeom>
          <a:solidFill>
            <a:srgbClr val="FF9933"/>
          </a:solidFill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1600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39949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program structure</a:t>
            </a:r>
          </a:p>
        </p:txBody>
      </p:sp>
      <p:sp>
        <p:nvSpPr>
          <p:cNvPr id="21526" name="Line 22"/>
          <p:cNvSpPr>
            <a:spLocks noChangeShapeType="1"/>
          </p:cNvSpPr>
          <p:nvPr/>
        </p:nvSpPr>
        <p:spPr bwMode="auto">
          <a:xfrm flipH="1">
            <a:off x="8847138" y="2430463"/>
            <a:ext cx="0" cy="317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27" name="Line 23"/>
          <p:cNvSpPr>
            <a:spLocks noChangeShapeType="1"/>
          </p:cNvSpPr>
          <p:nvPr/>
        </p:nvSpPr>
        <p:spPr bwMode="auto">
          <a:xfrm flipH="1">
            <a:off x="8986838" y="1163638"/>
            <a:ext cx="0" cy="4848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28" name="Line 24"/>
          <p:cNvSpPr>
            <a:spLocks noChangeShapeType="1"/>
          </p:cNvSpPr>
          <p:nvPr/>
        </p:nvSpPr>
        <p:spPr bwMode="auto">
          <a:xfrm rot="10800000" flipH="1">
            <a:off x="8345488" y="5591175"/>
            <a:ext cx="5127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29" name="Line 25"/>
          <p:cNvSpPr>
            <a:spLocks noChangeShapeType="1"/>
          </p:cNvSpPr>
          <p:nvPr/>
        </p:nvSpPr>
        <p:spPr bwMode="auto">
          <a:xfrm rot="10800000" flipH="1">
            <a:off x="8345488" y="5997575"/>
            <a:ext cx="6334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30" name="Line 26"/>
          <p:cNvSpPr>
            <a:spLocks noChangeShapeType="1"/>
          </p:cNvSpPr>
          <p:nvPr/>
        </p:nvSpPr>
        <p:spPr bwMode="auto">
          <a:xfrm>
            <a:off x="8245475" y="2446338"/>
            <a:ext cx="5873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31" name="Line 27"/>
          <p:cNvSpPr>
            <a:spLocks noChangeShapeType="1"/>
          </p:cNvSpPr>
          <p:nvPr/>
        </p:nvSpPr>
        <p:spPr bwMode="auto">
          <a:xfrm rot="10800000">
            <a:off x="5945188" y="2441575"/>
            <a:ext cx="5302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34" name="Rectangle 30"/>
          <p:cNvSpPr>
            <a:spLocks/>
          </p:cNvSpPr>
          <p:nvPr/>
        </p:nvSpPr>
        <p:spPr bwMode="auto">
          <a:xfrm>
            <a:off x="1009650" y="892175"/>
            <a:ext cx="1816100" cy="419100"/>
          </a:xfrm>
          <a:prstGeom prst="rect">
            <a:avLst/>
          </a:prstGeom>
          <a:noFill/>
          <a:ln w="38100">
            <a:solidFill>
              <a:srgbClr val="C971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7107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3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63E42C-6030-8041-A3BD-BA9E6FBF0351}" type="slidenum">
              <a:rPr lang="en-US" sz="900" b="0" smtClean="0">
                <a:solidFill>
                  <a:schemeClr val="bg1"/>
                </a:solidFill>
              </a:rPr>
              <a:pPr>
                <a:defRPr/>
              </a:pPr>
              <a:t>26</a:t>
            </a:fld>
            <a:endParaRPr lang="en-US" sz="900" b="0" smtClean="0">
              <a:solidFill>
                <a:schemeClr val="bg1"/>
              </a:solidFill>
            </a:endParaRPr>
          </a:p>
        </p:txBody>
      </p:sp>
      <p:sp>
        <p:nvSpPr>
          <p:cNvPr id="38940" name="Rectangle 28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eaLnBrk="1" hangingPunct="1">
              <a:defRPr/>
            </a:pPr>
            <a:r>
              <a:rPr lang="en-US" sz="3200" dirty="0" err="1">
                <a:solidFill>
                  <a:srgbClr val="000000"/>
                </a:solidFill>
              </a:rPr>
              <a:t>HPCToolkit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smtClean="0">
                <a:solidFill>
                  <a:srgbClr val="000000"/>
                </a:solidFill>
              </a:rPr>
              <a:t>Workflow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22557" name="Rectangle 29"/>
          <p:cNvSpPr>
            <a:spLocks noGrp="1" noChangeArrowheads="1"/>
          </p:cNvSpPr>
          <p:nvPr>
            <p:ph type="body" idx="4294967295"/>
          </p:nvPr>
        </p:nvSpPr>
        <p:spPr>
          <a:xfrm>
            <a:off x="101600" y="2952750"/>
            <a:ext cx="8813800" cy="2260600"/>
          </a:xfrm>
        </p:spPr>
        <p:txBody>
          <a:bodyPr rIns="130174">
            <a:normAutofit fontScale="85000" lnSpcReduction="10000"/>
          </a:bodyPr>
          <a:lstStyle/>
          <a:p>
            <a:pPr eaLnBrk="1" hangingPunct="1">
              <a:buSzPct val="80000"/>
              <a:buFont typeface="Wingdings" charset="2"/>
              <a:buChar char="q"/>
            </a:pPr>
            <a:r>
              <a:rPr lang="en-US" dirty="0">
                <a:solidFill>
                  <a:srgbClr val="000000"/>
                </a:solidFill>
                <a:cs typeface="Times New Roman"/>
              </a:rPr>
              <a:t>Measure execution unobtrusively</a:t>
            </a:r>
          </a:p>
          <a:p>
            <a:pPr marL="850900" lvl="1" indent="-457200" eaLnBrk="1" hangingPunct="1">
              <a:buSzPct val="80000"/>
              <a:buFont typeface="Arial"/>
              <a:buChar char="❍"/>
            </a:pPr>
            <a:r>
              <a:rPr lang="en-US" dirty="0">
                <a:solidFill>
                  <a:srgbClr val="000000"/>
                </a:solidFill>
                <a:cs typeface="Times New Roman"/>
              </a:rPr>
              <a:t>launch optimized application binaries</a:t>
            </a:r>
          </a:p>
          <a:p>
            <a:pPr marL="1016000" lvl="2" eaLnBrk="1" hangingPunct="1"/>
            <a:r>
              <a:rPr lang="en-US" dirty="0">
                <a:solidFill>
                  <a:srgbClr val="000000"/>
                </a:solidFill>
                <a:cs typeface="Times New Roman"/>
              </a:rPr>
              <a:t>dynamically-linked applications: launch with </a:t>
            </a:r>
            <a:r>
              <a:rPr lang="en-US" b="1" dirty="0" err="1">
                <a:solidFill>
                  <a:srgbClr val="000000"/>
                </a:solidFill>
                <a:latin typeface="Courier"/>
                <a:cs typeface="Courier"/>
                <a:sym typeface="Courier" charset="0"/>
              </a:rPr>
              <a:t>hpcrun</a:t>
            </a:r>
            <a:r>
              <a:rPr lang="en-US" dirty="0">
                <a:solidFill>
                  <a:srgbClr val="000000"/>
                </a:solidFill>
                <a:cs typeface="Times New Roman"/>
              </a:rPr>
              <a:t> to measure</a:t>
            </a:r>
          </a:p>
          <a:p>
            <a:pPr marL="1016000" lvl="2" eaLnBrk="1" hangingPunct="1"/>
            <a:r>
              <a:rPr lang="en-US" dirty="0">
                <a:solidFill>
                  <a:srgbClr val="000000"/>
                </a:solidFill>
                <a:cs typeface="Times New Roman"/>
              </a:rPr>
              <a:t>statically-linked applications: measurement library added at link time</a:t>
            </a:r>
          </a:p>
          <a:p>
            <a:pPr marL="1373188" lvl="3" eaLnBrk="1" hangingPunct="1"/>
            <a:r>
              <a:rPr lang="en-US" dirty="0">
                <a:solidFill>
                  <a:srgbClr val="000000"/>
                </a:solidFill>
                <a:cs typeface="Times New Roman"/>
              </a:rPr>
              <a:t>control with environment variable settings</a:t>
            </a:r>
          </a:p>
          <a:p>
            <a:pPr marL="850900" lvl="1" indent="-457200" eaLnBrk="1" hangingPunct="1">
              <a:buSzPct val="80000"/>
              <a:buFont typeface="Arial"/>
              <a:buChar char="❍"/>
            </a:pPr>
            <a:r>
              <a:rPr lang="en-US" dirty="0">
                <a:solidFill>
                  <a:srgbClr val="000000"/>
                </a:solidFill>
                <a:cs typeface="Times New Roman"/>
              </a:rPr>
              <a:t>collect statistical call path profiles of events of interest</a:t>
            </a:r>
          </a:p>
        </p:txBody>
      </p:sp>
      <p:sp>
        <p:nvSpPr>
          <p:cNvPr id="22530" name="Line 2"/>
          <p:cNvSpPr>
            <a:spLocks noChangeShapeType="1"/>
          </p:cNvSpPr>
          <p:nvPr/>
        </p:nvSpPr>
        <p:spPr bwMode="auto">
          <a:xfrm rot="10800000" flipH="1">
            <a:off x="-29333825" y="6083300"/>
            <a:ext cx="47979013" cy="952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15" name="Oval 3"/>
          <p:cNvSpPr>
            <a:spLocks/>
          </p:cNvSpPr>
          <p:nvPr/>
        </p:nvSpPr>
        <p:spPr bwMode="auto">
          <a:xfrm>
            <a:off x="139700" y="1476375"/>
            <a:ext cx="1524000" cy="762000"/>
          </a:xfrm>
          <a:prstGeom prst="ellipse">
            <a:avLst/>
          </a:prstGeom>
          <a:solidFill>
            <a:srgbClr val="C2E5A6"/>
          </a:solidFill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1600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0639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app. source</a:t>
            </a:r>
          </a:p>
        </p:txBody>
      </p:sp>
      <p:sp>
        <p:nvSpPr>
          <p:cNvPr id="38916" name="Oval 4"/>
          <p:cNvSpPr>
            <a:spLocks/>
          </p:cNvSpPr>
          <p:nvPr/>
        </p:nvSpPr>
        <p:spPr bwMode="auto">
          <a:xfrm>
            <a:off x="2249488" y="1390650"/>
            <a:ext cx="1460500" cy="914400"/>
          </a:xfrm>
          <a:prstGeom prst="ellipse">
            <a:avLst/>
          </a:prstGeom>
          <a:solidFill>
            <a:srgbClr val="00CC99"/>
          </a:solidFill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1600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0639" bIns="0" anchor="ctr"/>
          <a:lstStyle/>
          <a:p>
            <a:pPr marL="39688" algn="ctr">
              <a:defRPr/>
            </a:pPr>
            <a:r>
              <a:rPr lang="en-US" sz="1700" dirty="0">
                <a:latin typeface="Arial Bold" charset="0"/>
                <a:cs typeface="Arial Bold" charset="0"/>
                <a:sym typeface="Arial Bold" charset="0"/>
              </a:rPr>
              <a:t>optimized</a:t>
            </a:r>
          </a:p>
          <a:p>
            <a:pPr marL="39688" algn="ctr">
              <a:defRPr/>
            </a:pPr>
            <a:r>
              <a:rPr lang="en-US" sz="1700" dirty="0">
                <a:latin typeface="Arial Bold" charset="0"/>
                <a:cs typeface="Arial Bold" charset="0"/>
                <a:sym typeface="Arial Bold" charset="0"/>
              </a:rPr>
              <a:t>binary</a:t>
            </a:r>
          </a:p>
        </p:txBody>
      </p:sp>
      <p:sp>
        <p:nvSpPr>
          <p:cNvPr id="22533" name="Rectangle 5"/>
          <p:cNvSpPr>
            <a:spLocks/>
          </p:cNvSpPr>
          <p:nvPr/>
        </p:nvSpPr>
        <p:spPr bwMode="auto">
          <a:xfrm>
            <a:off x="1044575" y="935038"/>
            <a:ext cx="1752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>
                <a:solidFill>
                  <a:srgbClr val="0000FF"/>
                </a:solidFill>
                <a:latin typeface="Arial Bold" charset="0"/>
                <a:cs typeface="Arial Bold" charset="0"/>
                <a:sym typeface="Arial Bold" charset="0"/>
              </a:rPr>
              <a:t>compile &amp; link</a:t>
            </a:r>
          </a:p>
        </p:txBody>
      </p:sp>
      <p:sp>
        <p:nvSpPr>
          <p:cNvPr id="38918" name="Oval 6"/>
          <p:cNvSpPr>
            <a:spLocks/>
          </p:cNvSpPr>
          <p:nvPr/>
        </p:nvSpPr>
        <p:spPr bwMode="auto">
          <a:xfrm>
            <a:off x="6503988" y="744538"/>
            <a:ext cx="1727200" cy="889000"/>
          </a:xfrm>
          <a:prstGeom prst="ellipse">
            <a:avLst/>
          </a:prstGeom>
          <a:solidFill>
            <a:srgbClr val="FFFF99"/>
          </a:solidFill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1600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39949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call stack profile</a:t>
            </a:r>
          </a:p>
        </p:txBody>
      </p:sp>
      <p:sp>
        <p:nvSpPr>
          <p:cNvPr id="38919" name="Rectangle 7"/>
          <p:cNvSpPr>
            <a:spLocks/>
          </p:cNvSpPr>
          <p:nvPr/>
        </p:nvSpPr>
        <p:spPr bwMode="auto">
          <a:xfrm>
            <a:off x="4471988" y="695325"/>
            <a:ext cx="1422400" cy="1003300"/>
          </a:xfrm>
          <a:prstGeom prst="rect">
            <a:avLst/>
          </a:prstGeom>
          <a:solidFill>
            <a:srgbClr val="FF6666"/>
          </a:solidFill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101600" dir="2700000" algn="ctr" rotWithShape="0">
              <a:srgbClr val="006C62">
                <a:alpha val="75000"/>
              </a:srgbClr>
            </a:outerShdw>
          </a:effectLst>
        </p:spPr>
        <p:txBody>
          <a:bodyPr lIns="0" tIns="0" rIns="39688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profile execution</a:t>
            </a:r>
          </a:p>
          <a:p>
            <a:pPr marL="39688" algn="ctr">
              <a:spcBef>
                <a:spcPts val="400"/>
              </a:spcBef>
              <a:defRPr/>
            </a:pPr>
            <a:r>
              <a:rPr lang="en-US" sz="1400">
                <a:latin typeface="Courier New Bold" charset="0"/>
                <a:cs typeface="Courier New Bold" charset="0"/>
                <a:sym typeface="Courier New Bold" charset="0"/>
              </a:rPr>
              <a:t>[hpcrun]</a:t>
            </a:r>
            <a:endParaRPr lang="en-US">
              <a:latin typeface="Arial Bold" charset="0"/>
              <a:cs typeface="Arial Bold" charset="0"/>
              <a:sym typeface="Arial Bold" charset="0"/>
            </a:endParaRPr>
          </a:p>
          <a:p>
            <a:pPr marL="39688" algn="ctr">
              <a:defRPr/>
            </a:pPr>
            <a:endParaRPr lang="en-US">
              <a:latin typeface="Arial Bold" charset="0"/>
              <a:cs typeface="Arial Bold" charset="0"/>
              <a:sym typeface="Arial Bold" charset="0"/>
            </a:endParaRPr>
          </a:p>
        </p:txBody>
      </p:sp>
      <p:sp>
        <p:nvSpPr>
          <p:cNvPr id="38920" name="Rectangle 8"/>
          <p:cNvSpPr>
            <a:spLocks/>
          </p:cNvSpPr>
          <p:nvPr/>
        </p:nvSpPr>
        <p:spPr bwMode="auto">
          <a:xfrm>
            <a:off x="4452938" y="1938338"/>
            <a:ext cx="1485900" cy="1041400"/>
          </a:xfrm>
          <a:prstGeom prst="rect">
            <a:avLst/>
          </a:prstGeom>
          <a:solidFill>
            <a:srgbClr val="DD0806"/>
          </a:solidFill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101600" dir="2700000" algn="ctr" rotWithShape="0">
              <a:srgbClr val="006C62">
                <a:alpha val="75000"/>
              </a:srgbClr>
            </a:outerShdw>
          </a:effectLst>
        </p:spPr>
        <p:txBody>
          <a:bodyPr lIns="0" tIns="0" rIns="39688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binary analysis</a:t>
            </a:r>
          </a:p>
          <a:p>
            <a:pPr marL="39688" algn="ctr">
              <a:spcBef>
                <a:spcPts val="400"/>
              </a:spcBef>
              <a:defRPr/>
            </a:pPr>
            <a:r>
              <a:rPr lang="en-US" sz="1400">
                <a:latin typeface="Courier New Bold" charset="0"/>
                <a:cs typeface="Courier New Bold" charset="0"/>
                <a:sym typeface="Courier New Bold" charset="0"/>
              </a:rPr>
              <a:t>[hpcstruct]</a:t>
            </a:r>
            <a:endParaRPr lang="en-US">
              <a:latin typeface="Arial Bold" charset="0"/>
              <a:cs typeface="Arial Bold" charset="0"/>
              <a:sym typeface="Arial Bold" charset="0"/>
            </a:endParaRPr>
          </a:p>
          <a:p>
            <a:pPr marL="39688" algn="ctr">
              <a:defRPr/>
            </a:pPr>
            <a:endParaRPr lang="en-US"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38921" name="Rectangle 9"/>
          <p:cNvSpPr>
            <a:spLocks/>
          </p:cNvSpPr>
          <p:nvPr/>
        </p:nvSpPr>
        <p:spPr bwMode="auto">
          <a:xfrm>
            <a:off x="5842000" y="5203825"/>
            <a:ext cx="2476500" cy="1143000"/>
          </a:xfrm>
          <a:prstGeom prst="rect">
            <a:avLst/>
          </a:prstGeom>
          <a:solidFill>
            <a:srgbClr val="999AF8"/>
          </a:solidFill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101600" dir="2700000" algn="ctr" rotWithShape="0">
              <a:srgbClr val="006C62">
                <a:alpha val="75000"/>
              </a:srgbClr>
            </a:outerShdw>
          </a:effectLst>
        </p:spPr>
        <p:txBody>
          <a:bodyPr lIns="0" tIns="0" rIns="39688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interpret profile</a:t>
            </a:r>
          </a:p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correlate w/ source</a:t>
            </a:r>
          </a:p>
          <a:p>
            <a:pPr marL="39688" algn="ctr">
              <a:defRPr/>
            </a:pPr>
            <a:r>
              <a:rPr lang="en-US" sz="1400">
                <a:latin typeface="Courier New Bold" charset="0"/>
                <a:cs typeface="Courier New Bold" charset="0"/>
                <a:sym typeface="Courier New Bold" charset="0"/>
              </a:rPr>
              <a:t>[hpcprof/hpcprof-mpi]</a:t>
            </a:r>
          </a:p>
        </p:txBody>
      </p:sp>
      <p:sp>
        <p:nvSpPr>
          <p:cNvPr id="38922" name="Oval 10"/>
          <p:cNvSpPr>
            <a:spLocks/>
          </p:cNvSpPr>
          <p:nvPr/>
        </p:nvSpPr>
        <p:spPr bwMode="auto">
          <a:xfrm>
            <a:off x="3748088" y="5414963"/>
            <a:ext cx="1422400" cy="736600"/>
          </a:xfrm>
          <a:prstGeom prst="ellipse">
            <a:avLst/>
          </a:prstGeom>
          <a:solidFill>
            <a:srgbClr val="B2B2B2"/>
          </a:solidFill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1600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39949" bIns="0" anchor="ctr"/>
          <a:lstStyle/>
          <a:p>
            <a:pPr marL="39688" algn="ctr">
              <a:defRPr/>
            </a:pPr>
            <a:r>
              <a:rPr lang="en-US" sz="1700" dirty="0">
                <a:latin typeface="Arial Bold" charset="0"/>
                <a:cs typeface="Arial Bold" charset="0"/>
                <a:sym typeface="Arial Bold" charset="0"/>
              </a:rPr>
              <a:t>database</a:t>
            </a:r>
          </a:p>
        </p:txBody>
      </p:sp>
      <p:sp>
        <p:nvSpPr>
          <p:cNvPr id="38923" name="Rectangle 11"/>
          <p:cNvSpPr>
            <a:spLocks/>
          </p:cNvSpPr>
          <p:nvPr/>
        </p:nvSpPr>
        <p:spPr bwMode="auto">
          <a:xfrm>
            <a:off x="977900" y="5321300"/>
            <a:ext cx="1854200" cy="914400"/>
          </a:xfrm>
          <a:prstGeom prst="rect">
            <a:avLst/>
          </a:prstGeom>
          <a:solidFill>
            <a:srgbClr val="9966FF"/>
          </a:solidFill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101600" dir="2700000" algn="ctr" rotWithShape="0">
              <a:srgbClr val="006C62">
                <a:alpha val="75000"/>
              </a:srgbClr>
            </a:outerShdw>
          </a:effectLst>
        </p:spPr>
        <p:txBody>
          <a:bodyPr lIns="0" tIns="0" rIns="40639" bIns="0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presentation</a:t>
            </a:r>
          </a:p>
          <a:p>
            <a:pPr marL="39688" algn="ctr">
              <a:spcBef>
                <a:spcPts val="400"/>
              </a:spcBef>
              <a:defRPr/>
            </a:pPr>
            <a:r>
              <a:rPr lang="en-US" sz="1400">
                <a:latin typeface="Courier New Bold" charset="0"/>
                <a:cs typeface="Courier New Bold" charset="0"/>
                <a:sym typeface="Courier New Bold" charset="0"/>
              </a:rPr>
              <a:t>[hpcviewer/</a:t>
            </a:r>
          </a:p>
          <a:p>
            <a:pPr marL="39688" algn="ctr">
              <a:spcBef>
                <a:spcPts val="400"/>
              </a:spcBef>
              <a:defRPr/>
            </a:pPr>
            <a:r>
              <a:rPr lang="en-US" sz="1400">
                <a:latin typeface="Courier New Bold" charset="0"/>
                <a:cs typeface="Courier New Bold" charset="0"/>
                <a:sym typeface="Courier New Bold" charset="0"/>
              </a:rPr>
              <a:t>hpctraceviewer]</a:t>
            </a:r>
            <a:endParaRPr lang="en-US">
              <a:latin typeface="Arial Bold" charset="0"/>
              <a:cs typeface="Arial Bold" charset="0"/>
              <a:sym typeface="Arial Bold" charset="0"/>
            </a:endParaRPr>
          </a:p>
          <a:p>
            <a:pPr marL="39688" algn="ctr">
              <a:defRPr/>
            </a:pPr>
            <a:endParaRPr lang="en-US">
              <a:latin typeface="Arial Bold" charset="0"/>
              <a:cs typeface="Arial Bold" charset="0"/>
              <a:sym typeface="Arial Bold" charset="0"/>
            </a:endParaRPr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>
            <a:off x="5181600" y="5770563"/>
            <a:ext cx="674688" cy="12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>
            <a:off x="2898775" y="5770563"/>
            <a:ext cx="865188" cy="12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42" name="Line 14"/>
          <p:cNvSpPr>
            <a:spLocks noChangeShapeType="1"/>
          </p:cNvSpPr>
          <p:nvPr/>
        </p:nvSpPr>
        <p:spPr bwMode="auto">
          <a:xfrm>
            <a:off x="8247063" y="1187450"/>
            <a:ext cx="7556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43" name="Line 15"/>
          <p:cNvSpPr>
            <a:spLocks noChangeShapeType="1"/>
          </p:cNvSpPr>
          <p:nvPr/>
        </p:nvSpPr>
        <p:spPr bwMode="auto">
          <a:xfrm flipH="1">
            <a:off x="5902325" y="1187450"/>
            <a:ext cx="596900" cy="79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44" name="Line 16"/>
          <p:cNvSpPr>
            <a:spLocks noChangeShapeType="1"/>
          </p:cNvSpPr>
          <p:nvPr/>
        </p:nvSpPr>
        <p:spPr bwMode="auto">
          <a:xfrm flipH="1">
            <a:off x="3560763" y="1130300"/>
            <a:ext cx="915987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45" name="Line 17"/>
          <p:cNvSpPr>
            <a:spLocks noChangeShapeType="1"/>
          </p:cNvSpPr>
          <p:nvPr/>
        </p:nvSpPr>
        <p:spPr bwMode="auto">
          <a:xfrm rot="10800000">
            <a:off x="3549650" y="2143125"/>
            <a:ext cx="927100" cy="3714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46" name="Line 18"/>
          <p:cNvSpPr>
            <a:spLocks noChangeShapeType="1"/>
          </p:cNvSpPr>
          <p:nvPr/>
        </p:nvSpPr>
        <p:spPr bwMode="auto">
          <a:xfrm rot="10800000">
            <a:off x="1687513" y="1846263"/>
            <a:ext cx="585787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47" name="Line 19"/>
          <p:cNvSpPr>
            <a:spLocks noChangeShapeType="1"/>
          </p:cNvSpPr>
          <p:nvPr/>
        </p:nvSpPr>
        <p:spPr bwMode="auto">
          <a:xfrm flipH="1">
            <a:off x="1917700" y="1292225"/>
            <a:ext cx="0" cy="4286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48" name="Oval 20"/>
          <p:cNvSpPr>
            <a:spLocks/>
          </p:cNvSpPr>
          <p:nvPr/>
        </p:nvSpPr>
        <p:spPr bwMode="auto">
          <a:xfrm>
            <a:off x="1866900" y="1655763"/>
            <a:ext cx="76200" cy="406400"/>
          </a:xfrm>
          <a:prstGeom prst="ellipse">
            <a:avLst/>
          </a:prstGeom>
          <a:noFill/>
          <a:ln w="38100">
            <a:solidFill>
              <a:srgbClr val="FE494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33" name="Oval 21"/>
          <p:cNvSpPr>
            <a:spLocks/>
          </p:cNvSpPr>
          <p:nvPr/>
        </p:nvSpPr>
        <p:spPr bwMode="auto">
          <a:xfrm>
            <a:off x="6502400" y="2014538"/>
            <a:ext cx="1727200" cy="889000"/>
          </a:xfrm>
          <a:prstGeom prst="ellipse">
            <a:avLst/>
          </a:prstGeom>
          <a:solidFill>
            <a:srgbClr val="FF9933"/>
          </a:solidFill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1600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39949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program structure</a:t>
            </a:r>
          </a:p>
        </p:txBody>
      </p:sp>
      <p:sp>
        <p:nvSpPr>
          <p:cNvPr id="22550" name="Line 22"/>
          <p:cNvSpPr>
            <a:spLocks noChangeShapeType="1"/>
          </p:cNvSpPr>
          <p:nvPr/>
        </p:nvSpPr>
        <p:spPr bwMode="auto">
          <a:xfrm flipH="1">
            <a:off x="8847138" y="2439988"/>
            <a:ext cx="0" cy="317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51" name="Line 23"/>
          <p:cNvSpPr>
            <a:spLocks noChangeShapeType="1"/>
          </p:cNvSpPr>
          <p:nvPr/>
        </p:nvSpPr>
        <p:spPr bwMode="auto">
          <a:xfrm flipH="1">
            <a:off x="8986838" y="1173163"/>
            <a:ext cx="0" cy="4848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52" name="Line 24"/>
          <p:cNvSpPr>
            <a:spLocks noChangeShapeType="1"/>
          </p:cNvSpPr>
          <p:nvPr/>
        </p:nvSpPr>
        <p:spPr bwMode="auto">
          <a:xfrm rot="10800000" flipH="1">
            <a:off x="8345488" y="5600700"/>
            <a:ext cx="5127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53" name="Line 25"/>
          <p:cNvSpPr>
            <a:spLocks noChangeShapeType="1"/>
          </p:cNvSpPr>
          <p:nvPr/>
        </p:nvSpPr>
        <p:spPr bwMode="auto">
          <a:xfrm rot="10800000" flipH="1">
            <a:off x="8345488" y="6007100"/>
            <a:ext cx="6334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54" name="Line 26"/>
          <p:cNvSpPr>
            <a:spLocks noChangeShapeType="1"/>
          </p:cNvSpPr>
          <p:nvPr/>
        </p:nvSpPr>
        <p:spPr bwMode="auto">
          <a:xfrm>
            <a:off x="8245475" y="2455863"/>
            <a:ext cx="5873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55" name="Line 27"/>
          <p:cNvSpPr>
            <a:spLocks noChangeShapeType="1"/>
          </p:cNvSpPr>
          <p:nvPr/>
        </p:nvSpPr>
        <p:spPr bwMode="auto">
          <a:xfrm rot="10800000">
            <a:off x="5945188" y="2451100"/>
            <a:ext cx="5302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58" name="Rectangle 30"/>
          <p:cNvSpPr>
            <a:spLocks/>
          </p:cNvSpPr>
          <p:nvPr/>
        </p:nvSpPr>
        <p:spPr bwMode="auto">
          <a:xfrm>
            <a:off x="4260850" y="609600"/>
            <a:ext cx="1816100" cy="1168400"/>
          </a:xfrm>
          <a:prstGeom prst="rect">
            <a:avLst/>
          </a:prstGeom>
          <a:noFill/>
          <a:ln w="38100">
            <a:solidFill>
              <a:srgbClr val="C971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257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3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6F0C1C-1CB6-B049-BBEF-600AEC852F21}" type="slidenum">
              <a:rPr lang="en-US" sz="900" b="0" smtClean="0">
                <a:solidFill>
                  <a:schemeClr val="bg1"/>
                </a:solidFill>
              </a:rPr>
              <a:pPr>
                <a:defRPr/>
              </a:pPr>
              <a:t>27</a:t>
            </a:fld>
            <a:endParaRPr lang="en-US" sz="900" b="0" smtClean="0">
              <a:solidFill>
                <a:schemeClr val="bg1"/>
              </a:solidFill>
            </a:endParaRPr>
          </a:p>
        </p:txBody>
      </p:sp>
      <p:sp>
        <p:nvSpPr>
          <p:cNvPr id="39964" name="Rectangle 28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eaLnBrk="1" hangingPunct="1">
              <a:defRPr/>
            </a:pPr>
            <a:r>
              <a:rPr lang="en-US" sz="3200" dirty="0" err="1">
                <a:solidFill>
                  <a:srgbClr val="000000"/>
                </a:solidFill>
              </a:rPr>
              <a:t>HPCToolkit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smtClean="0">
                <a:solidFill>
                  <a:srgbClr val="000000"/>
                </a:solidFill>
              </a:rPr>
              <a:t>Workflow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23581" name="Rectangle 29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3181350"/>
            <a:ext cx="8547100" cy="1847850"/>
          </a:xfrm>
        </p:spPr>
        <p:txBody>
          <a:bodyPr rIns="130174">
            <a:normAutofit fontScale="85000" lnSpcReduction="20000"/>
          </a:bodyPr>
          <a:lstStyle/>
          <a:p>
            <a:pPr eaLnBrk="1" hangingPunct="1">
              <a:buSzPct val="80000"/>
              <a:buFont typeface="Wingdings" charset="2"/>
              <a:buChar char="q"/>
            </a:pPr>
            <a:r>
              <a:rPr lang="en-US" dirty="0">
                <a:cs typeface="Times New Roman"/>
              </a:rPr>
              <a:t>Analyze binary with </a:t>
            </a:r>
            <a:r>
              <a:rPr lang="en-US" b="1" dirty="0" err="1">
                <a:solidFill>
                  <a:srgbClr val="6E0500"/>
                </a:solidFill>
                <a:latin typeface="Courier"/>
                <a:cs typeface="Courier"/>
                <a:sym typeface="Courier" charset="0"/>
              </a:rPr>
              <a:t>hpcstruct</a:t>
            </a:r>
            <a:r>
              <a:rPr lang="en-US" dirty="0">
                <a:cs typeface="Times New Roman"/>
              </a:rPr>
              <a:t>: recover program structure</a:t>
            </a:r>
          </a:p>
          <a:p>
            <a:pPr marL="850900" lvl="1" indent="-457200" eaLnBrk="1" hangingPunct="1">
              <a:buSzPct val="80000"/>
              <a:buFont typeface="Arial"/>
              <a:buChar char="❍"/>
            </a:pPr>
            <a:r>
              <a:rPr lang="en-US" dirty="0" smtClean="0">
                <a:cs typeface="Times New Roman"/>
              </a:rPr>
              <a:t>analyze machine code, line map, debugging information</a:t>
            </a:r>
          </a:p>
          <a:p>
            <a:pPr marL="850900" lvl="1" indent="-457200" eaLnBrk="1" hangingPunct="1">
              <a:buSzPct val="80000"/>
              <a:buFont typeface="Arial"/>
              <a:buChar char="❍"/>
            </a:pPr>
            <a:r>
              <a:rPr lang="en-US" dirty="0" smtClean="0">
                <a:cs typeface="Times New Roman"/>
              </a:rPr>
              <a:t>extract loop nesting &amp; identify </a:t>
            </a:r>
            <a:r>
              <a:rPr lang="en-US" dirty="0" err="1" smtClean="0">
                <a:cs typeface="Times New Roman"/>
              </a:rPr>
              <a:t>inlined</a:t>
            </a:r>
            <a:r>
              <a:rPr lang="en-US" dirty="0" smtClean="0">
                <a:cs typeface="Times New Roman"/>
              </a:rPr>
              <a:t> procedures</a:t>
            </a:r>
          </a:p>
          <a:p>
            <a:pPr marL="850900" lvl="1" indent="-457200" eaLnBrk="1" hangingPunct="1">
              <a:buSzPct val="80000"/>
              <a:buFont typeface="Arial"/>
              <a:buChar char="❍"/>
            </a:pPr>
            <a:r>
              <a:rPr lang="en-US" dirty="0" smtClean="0">
                <a:cs typeface="Times New Roman"/>
              </a:rPr>
              <a:t>map transformed loops and procedures to source</a:t>
            </a:r>
            <a:endParaRPr lang="en-US" dirty="0">
              <a:cs typeface="Times New Roman"/>
            </a:endParaRPr>
          </a:p>
        </p:txBody>
      </p:sp>
      <p:sp>
        <p:nvSpPr>
          <p:cNvPr id="23554" name="Line 2"/>
          <p:cNvSpPr>
            <a:spLocks noChangeShapeType="1"/>
          </p:cNvSpPr>
          <p:nvPr/>
        </p:nvSpPr>
        <p:spPr bwMode="auto">
          <a:xfrm rot="10800000" flipH="1">
            <a:off x="-29333825" y="6083300"/>
            <a:ext cx="47979013" cy="952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9939" name="Oval 3"/>
          <p:cNvSpPr>
            <a:spLocks/>
          </p:cNvSpPr>
          <p:nvPr/>
        </p:nvSpPr>
        <p:spPr bwMode="auto">
          <a:xfrm>
            <a:off x="139700" y="1466850"/>
            <a:ext cx="1524000" cy="762000"/>
          </a:xfrm>
          <a:prstGeom prst="ellipse">
            <a:avLst/>
          </a:prstGeom>
          <a:solidFill>
            <a:srgbClr val="C2E5A6"/>
          </a:solidFill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1600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0639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app. source</a:t>
            </a:r>
          </a:p>
        </p:txBody>
      </p:sp>
      <p:sp>
        <p:nvSpPr>
          <p:cNvPr id="39940" name="Oval 4"/>
          <p:cNvSpPr>
            <a:spLocks/>
          </p:cNvSpPr>
          <p:nvPr/>
        </p:nvSpPr>
        <p:spPr bwMode="auto">
          <a:xfrm>
            <a:off x="2249488" y="1381125"/>
            <a:ext cx="1460500" cy="914400"/>
          </a:xfrm>
          <a:prstGeom prst="ellipse">
            <a:avLst/>
          </a:prstGeom>
          <a:solidFill>
            <a:srgbClr val="00CC99"/>
          </a:solidFill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1600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0639" bIns="0" anchor="ctr"/>
          <a:lstStyle/>
          <a:p>
            <a:pPr marL="39688" algn="ctr">
              <a:defRPr/>
            </a:pPr>
            <a:r>
              <a:rPr lang="en-US" sz="1700" dirty="0">
                <a:latin typeface="Arial Bold" charset="0"/>
                <a:cs typeface="Arial Bold" charset="0"/>
                <a:sym typeface="Arial Bold" charset="0"/>
              </a:rPr>
              <a:t>optimized</a:t>
            </a:r>
          </a:p>
          <a:p>
            <a:pPr marL="39688" algn="ctr">
              <a:defRPr/>
            </a:pPr>
            <a:r>
              <a:rPr lang="en-US" sz="1700" dirty="0">
                <a:latin typeface="Arial Bold" charset="0"/>
                <a:cs typeface="Arial Bold" charset="0"/>
                <a:sym typeface="Arial Bold" charset="0"/>
              </a:rPr>
              <a:t>binary</a:t>
            </a:r>
          </a:p>
        </p:txBody>
      </p:sp>
      <p:sp>
        <p:nvSpPr>
          <p:cNvPr id="23557" name="Rectangle 5"/>
          <p:cNvSpPr>
            <a:spLocks/>
          </p:cNvSpPr>
          <p:nvPr/>
        </p:nvSpPr>
        <p:spPr bwMode="auto">
          <a:xfrm>
            <a:off x="1044575" y="925513"/>
            <a:ext cx="1752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>
                <a:solidFill>
                  <a:srgbClr val="0000FF"/>
                </a:solidFill>
                <a:latin typeface="Arial Bold" charset="0"/>
                <a:cs typeface="Arial Bold" charset="0"/>
                <a:sym typeface="Arial Bold" charset="0"/>
              </a:rPr>
              <a:t>compile &amp; link</a:t>
            </a:r>
          </a:p>
        </p:txBody>
      </p:sp>
      <p:sp>
        <p:nvSpPr>
          <p:cNvPr id="39942" name="Oval 6"/>
          <p:cNvSpPr>
            <a:spLocks/>
          </p:cNvSpPr>
          <p:nvPr/>
        </p:nvSpPr>
        <p:spPr bwMode="auto">
          <a:xfrm>
            <a:off x="6503988" y="735013"/>
            <a:ext cx="1727200" cy="889000"/>
          </a:xfrm>
          <a:prstGeom prst="ellipse">
            <a:avLst/>
          </a:prstGeom>
          <a:solidFill>
            <a:srgbClr val="FFFF99"/>
          </a:solidFill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1600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39949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call stack profile</a:t>
            </a:r>
          </a:p>
        </p:txBody>
      </p:sp>
      <p:sp>
        <p:nvSpPr>
          <p:cNvPr id="39943" name="Rectangle 7"/>
          <p:cNvSpPr>
            <a:spLocks/>
          </p:cNvSpPr>
          <p:nvPr/>
        </p:nvSpPr>
        <p:spPr bwMode="auto">
          <a:xfrm>
            <a:off x="4471988" y="685800"/>
            <a:ext cx="1422400" cy="1003300"/>
          </a:xfrm>
          <a:prstGeom prst="rect">
            <a:avLst/>
          </a:prstGeom>
          <a:solidFill>
            <a:srgbClr val="FF6666"/>
          </a:solidFill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101600" dir="2700000" algn="ctr" rotWithShape="0">
              <a:srgbClr val="006C62">
                <a:alpha val="75000"/>
              </a:srgbClr>
            </a:outerShdw>
          </a:effectLst>
        </p:spPr>
        <p:txBody>
          <a:bodyPr lIns="0" tIns="0" rIns="39688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profile execution</a:t>
            </a:r>
          </a:p>
          <a:p>
            <a:pPr marL="39688" algn="ctr">
              <a:spcBef>
                <a:spcPts val="400"/>
              </a:spcBef>
              <a:defRPr/>
            </a:pPr>
            <a:r>
              <a:rPr lang="en-US" sz="1400">
                <a:latin typeface="Courier New Bold" charset="0"/>
                <a:cs typeface="Courier New Bold" charset="0"/>
                <a:sym typeface="Courier New Bold" charset="0"/>
              </a:rPr>
              <a:t>[hpcrun]</a:t>
            </a:r>
            <a:endParaRPr lang="en-US">
              <a:latin typeface="Arial Bold" charset="0"/>
              <a:cs typeface="Arial Bold" charset="0"/>
              <a:sym typeface="Arial Bold" charset="0"/>
            </a:endParaRPr>
          </a:p>
          <a:p>
            <a:pPr marL="39688" algn="ctr">
              <a:defRPr/>
            </a:pPr>
            <a:endParaRPr lang="en-US">
              <a:latin typeface="Arial Bold" charset="0"/>
              <a:cs typeface="Arial Bold" charset="0"/>
              <a:sym typeface="Arial Bold" charset="0"/>
            </a:endParaRPr>
          </a:p>
        </p:txBody>
      </p:sp>
      <p:sp>
        <p:nvSpPr>
          <p:cNvPr id="39944" name="Rectangle 8"/>
          <p:cNvSpPr>
            <a:spLocks/>
          </p:cNvSpPr>
          <p:nvPr/>
        </p:nvSpPr>
        <p:spPr bwMode="auto">
          <a:xfrm>
            <a:off x="4452938" y="1928813"/>
            <a:ext cx="1485900" cy="1041400"/>
          </a:xfrm>
          <a:prstGeom prst="rect">
            <a:avLst/>
          </a:prstGeom>
          <a:solidFill>
            <a:srgbClr val="DD0806"/>
          </a:solidFill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101600" dir="2700000" algn="ctr" rotWithShape="0">
              <a:srgbClr val="006C62">
                <a:alpha val="75000"/>
              </a:srgbClr>
            </a:outerShdw>
          </a:effectLst>
        </p:spPr>
        <p:txBody>
          <a:bodyPr lIns="0" tIns="0" rIns="39688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binary analysis</a:t>
            </a:r>
          </a:p>
          <a:p>
            <a:pPr marL="39688" algn="ctr">
              <a:spcBef>
                <a:spcPts val="400"/>
              </a:spcBef>
              <a:defRPr/>
            </a:pPr>
            <a:r>
              <a:rPr lang="en-US" sz="1400">
                <a:latin typeface="Courier New Bold" charset="0"/>
                <a:cs typeface="Courier New Bold" charset="0"/>
                <a:sym typeface="Courier New Bold" charset="0"/>
              </a:rPr>
              <a:t>[hpcstruct]</a:t>
            </a:r>
            <a:endParaRPr lang="en-US">
              <a:latin typeface="Arial Bold" charset="0"/>
              <a:cs typeface="Arial Bold" charset="0"/>
              <a:sym typeface="Arial Bold" charset="0"/>
            </a:endParaRPr>
          </a:p>
          <a:p>
            <a:pPr marL="39688" algn="ctr">
              <a:defRPr/>
            </a:pPr>
            <a:endParaRPr lang="en-US"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39945" name="Rectangle 9"/>
          <p:cNvSpPr>
            <a:spLocks/>
          </p:cNvSpPr>
          <p:nvPr/>
        </p:nvSpPr>
        <p:spPr bwMode="auto">
          <a:xfrm>
            <a:off x="5842000" y="5194300"/>
            <a:ext cx="2476500" cy="1143000"/>
          </a:xfrm>
          <a:prstGeom prst="rect">
            <a:avLst/>
          </a:prstGeom>
          <a:solidFill>
            <a:srgbClr val="999AF8"/>
          </a:solidFill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101600" dir="2700000" algn="ctr" rotWithShape="0">
              <a:srgbClr val="006C62">
                <a:alpha val="75000"/>
              </a:srgbClr>
            </a:outerShdw>
          </a:effectLst>
        </p:spPr>
        <p:txBody>
          <a:bodyPr lIns="0" tIns="0" rIns="39688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interpret profile</a:t>
            </a:r>
          </a:p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correlate w/ source</a:t>
            </a:r>
          </a:p>
          <a:p>
            <a:pPr marL="39688" algn="ctr">
              <a:defRPr/>
            </a:pPr>
            <a:r>
              <a:rPr lang="en-US" sz="1400">
                <a:latin typeface="Courier New Bold" charset="0"/>
                <a:cs typeface="Courier New Bold" charset="0"/>
                <a:sym typeface="Courier New Bold" charset="0"/>
              </a:rPr>
              <a:t>[hpcprof/hpcprof-mpi]</a:t>
            </a:r>
          </a:p>
        </p:txBody>
      </p:sp>
      <p:sp>
        <p:nvSpPr>
          <p:cNvPr id="39946" name="Oval 10"/>
          <p:cNvSpPr>
            <a:spLocks/>
          </p:cNvSpPr>
          <p:nvPr/>
        </p:nvSpPr>
        <p:spPr bwMode="auto">
          <a:xfrm>
            <a:off x="3748088" y="5405438"/>
            <a:ext cx="1422400" cy="736600"/>
          </a:xfrm>
          <a:prstGeom prst="ellipse">
            <a:avLst/>
          </a:prstGeom>
          <a:solidFill>
            <a:srgbClr val="B2B2B2"/>
          </a:solidFill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1600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39949" bIns="0" anchor="ctr"/>
          <a:lstStyle/>
          <a:p>
            <a:pPr marL="39688" algn="ctr">
              <a:defRPr/>
            </a:pPr>
            <a:r>
              <a:rPr lang="en-US" sz="1700" dirty="0">
                <a:latin typeface="Arial Bold" charset="0"/>
                <a:cs typeface="Arial Bold" charset="0"/>
                <a:sym typeface="Arial Bold" charset="0"/>
              </a:rPr>
              <a:t>database</a:t>
            </a:r>
          </a:p>
        </p:txBody>
      </p:sp>
      <p:sp>
        <p:nvSpPr>
          <p:cNvPr id="39947" name="Rectangle 11"/>
          <p:cNvSpPr>
            <a:spLocks/>
          </p:cNvSpPr>
          <p:nvPr/>
        </p:nvSpPr>
        <p:spPr bwMode="auto">
          <a:xfrm>
            <a:off x="977900" y="5311775"/>
            <a:ext cx="1854200" cy="914400"/>
          </a:xfrm>
          <a:prstGeom prst="rect">
            <a:avLst/>
          </a:prstGeom>
          <a:solidFill>
            <a:srgbClr val="9966FF"/>
          </a:solidFill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101600" dir="2700000" algn="ctr" rotWithShape="0">
              <a:srgbClr val="006C62">
                <a:alpha val="75000"/>
              </a:srgbClr>
            </a:outerShdw>
          </a:effectLst>
        </p:spPr>
        <p:txBody>
          <a:bodyPr lIns="0" tIns="0" rIns="40639" bIns="0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presentation</a:t>
            </a:r>
          </a:p>
          <a:p>
            <a:pPr marL="39688" algn="ctr">
              <a:spcBef>
                <a:spcPts val="400"/>
              </a:spcBef>
              <a:defRPr/>
            </a:pPr>
            <a:r>
              <a:rPr lang="en-US" sz="1400">
                <a:latin typeface="Courier New Bold" charset="0"/>
                <a:cs typeface="Courier New Bold" charset="0"/>
                <a:sym typeface="Courier New Bold" charset="0"/>
              </a:rPr>
              <a:t>[hpcviewer/</a:t>
            </a:r>
          </a:p>
          <a:p>
            <a:pPr marL="39688" algn="ctr">
              <a:spcBef>
                <a:spcPts val="400"/>
              </a:spcBef>
              <a:defRPr/>
            </a:pPr>
            <a:r>
              <a:rPr lang="en-US" sz="1400">
                <a:latin typeface="Courier New Bold" charset="0"/>
                <a:cs typeface="Courier New Bold" charset="0"/>
                <a:sym typeface="Courier New Bold" charset="0"/>
              </a:rPr>
              <a:t>hpctraceviewer]</a:t>
            </a:r>
            <a:endParaRPr lang="en-US">
              <a:latin typeface="Arial Bold" charset="0"/>
              <a:cs typeface="Arial Bold" charset="0"/>
              <a:sym typeface="Arial Bold" charset="0"/>
            </a:endParaRPr>
          </a:p>
          <a:p>
            <a:pPr marL="39688" algn="ctr">
              <a:defRPr/>
            </a:pPr>
            <a:endParaRPr lang="en-US">
              <a:latin typeface="Arial Bold" charset="0"/>
              <a:cs typeface="Arial Bold" charset="0"/>
              <a:sym typeface="Arial Bold" charset="0"/>
            </a:endParaRPr>
          </a:p>
        </p:txBody>
      </p:sp>
      <p:sp>
        <p:nvSpPr>
          <p:cNvPr id="23564" name="Line 12"/>
          <p:cNvSpPr>
            <a:spLocks noChangeShapeType="1"/>
          </p:cNvSpPr>
          <p:nvPr/>
        </p:nvSpPr>
        <p:spPr bwMode="auto">
          <a:xfrm>
            <a:off x="5181600" y="5761038"/>
            <a:ext cx="674688" cy="12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2898775" y="5761038"/>
            <a:ext cx="865188" cy="12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>
            <a:off x="8247063" y="1177925"/>
            <a:ext cx="7556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67" name="Line 15"/>
          <p:cNvSpPr>
            <a:spLocks noChangeShapeType="1"/>
          </p:cNvSpPr>
          <p:nvPr/>
        </p:nvSpPr>
        <p:spPr bwMode="auto">
          <a:xfrm flipH="1">
            <a:off x="5902325" y="1177925"/>
            <a:ext cx="596900" cy="79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 flipH="1">
            <a:off x="3560763" y="1120775"/>
            <a:ext cx="915987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69" name="Line 17"/>
          <p:cNvSpPr>
            <a:spLocks noChangeShapeType="1"/>
          </p:cNvSpPr>
          <p:nvPr/>
        </p:nvSpPr>
        <p:spPr bwMode="auto">
          <a:xfrm rot="10800000">
            <a:off x="3549650" y="2133600"/>
            <a:ext cx="927100" cy="3714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70" name="Line 18"/>
          <p:cNvSpPr>
            <a:spLocks noChangeShapeType="1"/>
          </p:cNvSpPr>
          <p:nvPr/>
        </p:nvSpPr>
        <p:spPr bwMode="auto">
          <a:xfrm rot="10800000">
            <a:off x="1687513" y="1836738"/>
            <a:ext cx="585787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71" name="Line 19"/>
          <p:cNvSpPr>
            <a:spLocks noChangeShapeType="1"/>
          </p:cNvSpPr>
          <p:nvPr/>
        </p:nvSpPr>
        <p:spPr bwMode="auto">
          <a:xfrm flipH="1">
            <a:off x="1917700" y="1282700"/>
            <a:ext cx="0" cy="4286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72" name="Oval 20"/>
          <p:cNvSpPr>
            <a:spLocks/>
          </p:cNvSpPr>
          <p:nvPr/>
        </p:nvSpPr>
        <p:spPr bwMode="auto">
          <a:xfrm>
            <a:off x="1866900" y="1646238"/>
            <a:ext cx="76200" cy="406400"/>
          </a:xfrm>
          <a:prstGeom prst="ellipse">
            <a:avLst/>
          </a:prstGeom>
          <a:noFill/>
          <a:ln w="38100">
            <a:solidFill>
              <a:srgbClr val="FE494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9957" name="Oval 21"/>
          <p:cNvSpPr>
            <a:spLocks/>
          </p:cNvSpPr>
          <p:nvPr/>
        </p:nvSpPr>
        <p:spPr bwMode="auto">
          <a:xfrm>
            <a:off x="6502400" y="2005013"/>
            <a:ext cx="1727200" cy="889000"/>
          </a:xfrm>
          <a:prstGeom prst="ellipse">
            <a:avLst/>
          </a:prstGeom>
          <a:solidFill>
            <a:srgbClr val="FF9933"/>
          </a:solidFill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1600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39949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program structure</a:t>
            </a:r>
          </a:p>
        </p:txBody>
      </p:sp>
      <p:sp>
        <p:nvSpPr>
          <p:cNvPr id="23574" name="Line 22"/>
          <p:cNvSpPr>
            <a:spLocks noChangeShapeType="1"/>
          </p:cNvSpPr>
          <p:nvPr/>
        </p:nvSpPr>
        <p:spPr bwMode="auto">
          <a:xfrm flipH="1">
            <a:off x="8847138" y="2430463"/>
            <a:ext cx="0" cy="317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75" name="Line 23"/>
          <p:cNvSpPr>
            <a:spLocks noChangeShapeType="1"/>
          </p:cNvSpPr>
          <p:nvPr/>
        </p:nvSpPr>
        <p:spPr bwMode="auto">
          <a:xfrm flipH="1">
            <a:off x="8986838" y="1163638"/>
            <a:ext cx="0" cy="4848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76" name="Line 24"/>
          <p:cNvSpPr>
            <a:spLocks noChangeShapeType="1"/>
          </p:cNvSpPr>
          <p:nvPr/>
        </p:nvSpPr>
        <p:spPr bwMode="auto">
          <a:xfrm rot="10800000" flipH="1">
            <a:off x="8345488" y="5591175"/>
            <a:ext cx="5127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77" name="Line 25"/>
          <p:cNvSpPr>
            <a:spLocks noChangeShapeType="1"/>
          </p:cNvSpPr>
          <p:nvPr/>
        </p:nvSpPr>
        <p:spPr bwMode="auto">
          <a:xfrm rot="10800000" flipH="1">
            <a:off x="8345488" y="5997575"/>
            <a:ext cx="6334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78" name="Line 26"/>
          <p:cNvSpPr>
            <a:spLocks noChangeShapeType="1"/>
          </p:cNvSpPr>
          <p:nvPr/>
        </p:nvSpPr>
        <p:spPr bwMode="auto">
          <a:xfrm>
            <a:off x="8245475" y="2446338"/>
            <a:ext cx="5873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79" name="Line 27"/>
          <p:cNvSpPr>
            <a:spLocks noChangeShapeType="1"/>
          </p:cNvSpPr>
          <p:nvPr/>
        </p:nvSpPr>
        <p:spPr bwMode="auto">
          <a:xfrm rot="10800000">
            <a:off x="5945188" y="2441575"/>
            <a:ext cx="5302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82" name="Rectangle 30"/>
          <p:cNvSpPr>
            <a:spLocks/>
          </p:cNvSpPr>
          <p:nvPr/>
        </p:nvSpPr>
        <p:spPr bwMode="auto">
          <a:xfrm>
            <a:off x="4273550" y="1844675"/>
            <a:ext cx="1816100" cy="1231900"/>
          </a:xfrm>
          <a:prstGeom prst="rect">
            <a:avLst/>
          </a:prstGeom>
          <a:noFill/>
          <a:ln w="38100">
            <a:solidFill>
              <a:srgbClr val="C971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4464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3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9E2D63-59CE-294B-A8A0-E5DCAB1DCBA7}" type="slidenum">
              <a:rPr lang="en-US" sz="900" b="0" smtClean="0">
                <a:solidFill>
                  <a:schemeClr val="bg1"/>
                </a:solidFill>
              </a:rPr>
              <a:pPr>
                <a:defRPr/>
              </a:pPr>
              <a:t>28</a:t>
            </a:fld>
            <a:endParaRPr lang="en-US" sz="900" b="0" smtClean="0">
              <a:solidFill>
                <a:schemeClr val="bg1"/>
              </a:solidFill>
            </a:endParaRPr>
          </a:p>
        </p:txBody>
      </p:sp>
      <p:sp>
        <p:nvSpPr>
          <p:cNvPr id="40988" name="Rectangle 28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eaLnBrk="1" hangingPunct="1">
              <a:defRPr/>
            </a:pPr>
            <a:r>
              <a:rPr lang="en-US" sz="3200" dirty="0" err="1">
                <a:solidFill>
                  <a:srgbClr val="000000"/>
                </a:solidFill>
              </a:rPr>
              <a:t>HPCToolkit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smtClean="0">
                <a:solidFill>
                  <a:srgbClr val="000000"/>
                </a:solidFill>
              </a:rPr>
              <a:t>Workflow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24605" name="Rectangle 29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3273425"/>
            <a:ext cx="8534400" cy="1346200"/>
          </a:xfrm>
        </p:spPr>
        <p:txBody>
          <a:bodyPr rIns="130174">
            <a:normAutofit fontScale="85000" lnSpcReduction="10000"/>
          </a:bodyPr>
          <a:lstStyle/>
          <a:p>
            <a:pPr eaLnBrk="1" hangingPunct="1">
              <a:buSzPct val="80000"/>
              <a:buFont typeface="Wingdings" charset="2"/>
              <a:buChar char="q"/>
            </a:pPr>
            <a:r>
              <a:rPr lang="en-US" dirty="0">
                <a:cs typeface="Times New Roman"/>
              </a:rPr>
              <a:t>Combine multiple profiles</a:t>
            </a:r>
          </a:p>
          <a:p>
            <a:pPr marL="850900" lvl="1" indent="-457200" eaLnBrk="1" hangingPunct="1">
              <a:buSzPct val="80000"/>
              <a:buFont typeface="Lucida Grande"/>
              <a:buChar char="❍"/>
            </a:pPr>
            <a:r>
              <a:rPr lang="en-US" dirty="0">
                <a:cs typeface="Times New Roman"/>
              </a:rPr>
              <a:t>multiple threads; multiple processes; multiple executions</a:t>
            </a:r>
          </a:p>
          <a:p>
            <a:pPr eaLnBrk="1" hangingPunct="1">
              <a:buSzPct val="80000"/>
              <a:buFont typeface="Wingdings" charset="2"/>
              <a:buChar char="q"/>
            </a:pPr>
            <a:r>
              <a:rPr lang="en-US" dirty="0">
                <a:cs typeface="Times New Roman"/>
              </a:rPr>
              <a:t>Correlate metrics to static &amp; dynamic program structure</a:t>
            </a:r>
          </a:p>
        </p:txBody>
      </p:sp>
      <p:sp>
        <p:nvSpPr>
          <p:cNvPr id="24578" name="Line 2"/>
          <p:cNvSpPr>
            <a:spLocks noChangeShapeType="1"/>
          </p:cNvSpPr>
          <p:nvPr/>
        </p:nvSpPr>
        <p:spPr bwMode="auto">
          <a:xfrm rot="10800000" flipH="1">
            <a:off x="-29333825" y="6083300"/>
            <a:ext cx="47979013" cy="952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963" name="Oval 3"/>
          <p:cNvSpPr>
            <a:spLocks/>
          </p:cNvSpPr>
          <p:nvPr/>
        </p:nvSpPr>
        <p:spPr bwMode="auto">
          <a:xfrm>
            <a:off x="139700" y="1390650"/>
            <a:ext cx="1524000" cy="762000"/>
          </a:xfrm>
          <a:prstGeom prst="ellipse">
            <a:avLst/>
          </a:prstGeom>
          <a:solidFill>
            <a:srgbClr val="C2E5A6"/>
          </a:solidFill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1600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0639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app. source</a:t>
            </a:r>
          </a:p>
        </p:txBody>
      </p:sp>
      <p:sp>
        <p:nvSpPr>
          <p:cNvPr id="40964" name="Oval 4"/>
          <p:cNvSpPr>
            <a:spLocks/>
          </p:cNvSpPr>
          <p:nvPr/>
        </p:nvSpPr>
        <p:spPr bwMode="auto">
          <a:xfrm>
            <a:off x="2249488" y="1304925"/>
            <a:ext cx="1460500" cy="914400"/>
          </a:xfrm>
          <a:prstGeom prst="ellipse">
            <a:avLst/>
          </a:prstGeom>
          <a:solidFill>
            <a:srgbClr val="00CC99"/>
          </a:solidFill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1600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0639" bIns="0" anchor="ctr"/>
          <a:lstStyle/>
          <a:p>
            <a:pPr marL="39688" algn="ctr">
              <a:defRPr/>
            </a:pPr>
            <a:r>
              <a:rPr lang="en-US" sz="1700" dirty="0">
                <a:latin typeface="Arial Bold" charset="0"/>
                <a:cs typeface="Arial Bold" charset="0"/>
                <a:sym typeface="Arial Bold" charset="0"/>
              </a:rPr>
              <a:t>optimized</a:t>
            </a:r>
          </a:p>
          <a:p>
            <a:pPr marL="39688" algn="ctr">
              <a:defRPr/>
            </a:pPr>
            <a:r>
              <a:rPr lang="en-US" sz="1700" dirty="0">
                <a:latin typeface="Arial Bold" charset="0"/>
                <a:cs typeface="Arial Bold" charset="0"/>
                <a:sym typeface="Arial Bold" charset="0"/>
              </a:rPr>
              <a:t>binary</a:t>
            </a:r>
          </a:p>
        </p:txBody>
      </p:sp>
      <p:sp>
        <p:nvSpPr>
          <p:cNvPr id="24581" name="Rectangle 5"/>
          <p:cNvSpPr>
            <a:spLocks/>
          </p:cNvSpPr>
          <p:nvPr/>
        </p:nvSpPr>
        <p:spPr bwMode="auto">
          <a:xfrm>
            <a:off x="1044575" y="849313"/>
            <a:ext cx="1752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>
                <a:solidFill>
                  <a:srgbClr val="0000FF"/>
                </a:solidFill>
                <a:latin typeface="Arial Bold" charset="0"/>
                <a:cs typeface="Arial Bold" charset="0"/>
                <a:sym typeface="Arial Bold" charset="0"/>
              </a:rPr>
              <a:t>compile &amp; link</a:t>
            </a:r>
          </a:p>
        </p:txBody>
      </p:sp>
      <p:sp>
        <p:nvSpPr>
          <p:cNvPr id="40966" name="Oval 6"/>
          <p:cNvSpPr>
            <a:spLocks/>
          </p:cNvSpPr>
          <p:nvPr/>
        </p:nvSpPr>
        <p:spPr bwMode="auto">
          <a:xfrm>
            <a:off x="6503988" y="658813"/>
            <a:ext cx="1727200" cy="889000"/>
          </a:xfrm>
          <a:prstGeom prst="ellipse">
            <a:avLst/>
          </a:prstGeom>
          <a:solidFill>
            <a:srgbClr val="FFFF99"/>
          </a:solidFill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1600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39949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call stack profile</a:t>
            </a:r>
          </a:p>
        </p:txBody>
      </p:sp>
      <p:sp>
        <p:nvSpPr>
          <p:cNvPr id="40967" name="Rectangle 7"/>
          <p:cNvSpPr>
            <a:spLocks/>
          </p:cNvSpPr>
          <p:nvPr/>
        </p:nvSpPr>
        <p:spPr bwMode="auto">
          <a:xfrm>
            <a:off x="4471988" y="609600"/>
            <a:ext cx="1422400" cy="1003300"/>
          </a:xfrm>
          <a:prstGeom prst="rect">
            <a:avLst/>
          </a:prstGeom>
          <a:solidFill>
            <a:srgbClr val="FF6666"/>
          </a:solidFill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101600" dir="2700000" algn="ctr" rotWithShape="0">
              <a:srgbClr val="006C62">
                <a:alpha val="75000"/>
              </a:srgbClr>
            </a:outerShdw>
          </a:effectLst>
        </p:spPr>
        <p:txBody>
          <a:bodyPr lIns="0" tIns="0" rIns="39688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profile execution</a:t>
            </a:r>
          </a:p>
          <a:p>
            <a:pPr marL="39688" algn="ctr">
              <a:spcBef>
                <a:spcPts val="400"/>
              </a:spcBef>
              <a:defRPr/>
            </a:pPr>
            <a:r>
              <a:rPr lang="en-US" sz="1400">
                <a:latin typeface="Courier New Bold" charset="0"/>
                <a:cs typeface="Courier New Bold" charset="0"/>
                <a:sym typeface="Courier New Bold" charset="0"/>
              </a:rPr>
              <a:t>[hpcrun]</a:t>
            </a:r>
            <a:endParaRPr lang="en-US">
              <a:latin typeface="Arial Bold" charset="0"/>
              <a:cs typeface="Arial Bold" charset="0"/>
              <a:sym typeface="Arial Bold" charset="0"/>
            </a:endParaRPr>
          </a:p>
          <a:p>
            <a:pPr marL="39688" algn="ctr">
              <a:defRPr/>
            </a:pPr>
            <a:endParaRPr lang="en-US">
              <a:latin typeface="Arial Bold" charset="0"/>
              <a:cs typeface="Arial Bold" charset="0"/>
              <a:sym typeface="Arial Bold" charset="0"/>
            </a:endParaRPr>
          </a:p>
        </p:txBody>
      </p:sp>
      <p:sp>
        <p:nvSpPr>
          <p:cNvPr id="40968" name="Rectangle 8"/>
          <p:cNvSpPr>
            <a:spLocks/>
          </p:cNvSpPr>
          <p:nvPr/>
        </p:nvSpPr>
        <p:spPr bwMode="auto">
          <a:xfrm>
            <a:off x="4452938" y="1852613"/>
            <a:ext cx="1485900" cy="1041400"/>
          </a:xfrm>
          <a:prstGeom prst="rect">
            <a:avLst/>
          </a:prstGeom>
          <a:solidFill>
            <a:srgbClr val="DD0806"/>
          </a:solidFill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101600" dir="2700000" algn="ctr" rotWithShape="0">
              <a:srgbClr val="006C62">
                <a:alpha val="75000"/>
              </a:srgbClr>
            </a:outerShdw>
          </a:effectLst>
        </p:spPr>
        <p:txBody>
          <a:bodyPr lIns="0" tIns="0" rIns="39688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binary analysis</a:t>
            </a:r>
          </a:p>
          <a:p>
            <a:pPr marL="39688" algn="ctr">
              <a:spcBef>
                <a:spcPts val="400"/>
              </a:spcBef>
              <a:defRPr/>
            </a:pPr>
            <a:r>
              <a:rPr lang="en-US" sz="1400">
                <a:latin typeface="Courier New Bold" charset="0"/>
                <a:cs typeface="Courier New Bold" charset="0"/>
                <a:sym typeface="Courier New Bold" charset="0"/>
              </a:rPr>
              <a:t>[hpcstruct]</a:t>
            </a:r>
            <a:endParaRPr lang="en-US">
              <a:latin typeface="Arial Bold" charset="0"/>
              <a:cs typeface="Arial Bold" charset="0"/>
              <a:sym typeface="Arial Bold" charset="0"/>
            </a:endParaRPr>
          </a:p>
          <a:p>
            <a:pPr marL="39688" algn="ctr">
              <a:defRPr/>
            </a:pPr>
            <a:endParaRPr lang="en-US"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40969" name="Rectangle 9"/>
          <p:cNvSpPr>
            <a:spLocks/>
          </p:cNvSpPr>
          <p:nvPr/>
        </p:nvSpPr>
        <p:spPr bwMode="auto">
          <a:xfrm>
            <a:off x="5842000" y="5118100"/>
            <a:ext cx="2476500" cy="1143000"/>
          </a:xfrm>
          <a:prstGeom prst="rect">
            <a:avLst/>
          </a:prstGeom>
          <a:solidFill>
            <a:srgbClr val="999AF8"/>
          </a:solidFill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101600" dir="2700000" algn="ctr" rotWithShape="0">
              <a:srgbClr val="006C62">
                <a:alpha val="75000"/>
              </a:srgbClr>
            </a:outerShdw>
          </a:effectLst>
        </p:spPr>
        <p:txBody>
          <a:bodyPr lIns="0" tIns="0" rIns="39688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interpret profile</a:t>
            </a:r>
          </a:p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correlate w/ source</a:t>
            </a:r>
          </a:p>
          <a:p>
            <a:pPr marL="39688" algn="ctr">
              <a:defRPr/>
            </a:pPr>
            <a:r>
              <a:rPr lang="en-US" sz="1400">
                <a:latin typeface="Courier New Bold" charset="0"/>
                <a:cs typeface="Courier New Bold" charset="0"/>
                <a:sym typeface="Courier New Bold" charset="0"/>
              </a:rPr>
              <a:t>[hpcprof/hpcprof-mpi]</a:t>
            </a:r>
          </a:p>
        </p:txBody>
      </p:sp>
      <p:sp>
        <p:nvSpPr>
          <p:cNvPr id="40970" name="Oval 10"/>
          <p:cNvSpPr>
            <a:spLocks/>
          </p:cNvSpPr>
          <p:nvPr/>
        </p:nvSpPr>
        <p:spPr bwMode="auto">
          <a:xfrm>
            <a:off x="3748088" y="5329238"/>
            <a:ext cx="1422400" cy="736600"/>
          </a:xfrm>
          <a:prstGeom prst="ellipse">
            <a:avLst/>
          </a:prstGeom>
          <a:solidFill>
            <a:srgbClr val="B2B2B2"/>
          </a:solidFill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1600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39949" bIns="0" anchor="ctr"/>
          <a:lstStyle/>
          <a:p>
            <a:pPr marL="39688" algn="ctr">
              <a:defRPr/>
            </a:pPr>
            <a:r>
              <a:rPr lang="en-US" sz="1700" dirty="0">
                <a:latin typeface="Arial Bold" charset="0"/>
                <a:cs typeface="Arial Bold" charset="0"/>
                <a:sym typeface="Arial Bold" charset="0"/>
              </a:rPr>
              <a:t>database</a:t>
            </a:r>
          </a:p>
        </p:txBody>
      </p:sp>
      <p:sp>
        <p:nvSpPr>
          <p:cNvPr id="40971" name="Rectangle 11"/>
          <p:cNvSpPr>
            <a:spLocks/>
          </p:cNvSpPr>
          <p:nvPr/>
        </p:nvSpPr>
        <p:spPr bwMode="auto">
          <a:xfrm>
            <a:off x="977900" y="5235575"/>
            <a:ext cx="1854200" cy="914400"/>
          </a:xfrm>
          <a:prstGeom prst="rect">
            <a:avLst/>
          </a:prstGeom>
          <a:solidFill>
            <a:srgbClr val="9966FF"/>
          </a:solidFill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101600" dir="2700000" algn="ctr" rotWithShape="0">
              <a:srgbClr val="006C62">
                <a:alpha val="75000"/>
              </a:srgbClr>
            </a:outerShdw>
          </a:effectLst>
        </p:spPr>
        <p:txBody>
          <a:bodyPr lIns="0" tIns="0" rIns="40639" bIns="0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presentation</a:t>
            </a:r>
          </a:p>
          <a:p>
            <a:pPr marL="39688" algn="ctr">
              <a:spcBef>
                <a:spcPts val="400"/>
              </a:spcBef>
              <a:defRPr/>
            </a:pPr>
            <a:r>
              <a:rPr lang="en-US" sz="1400">
                <a:latin typeface="Courier New Bold" charset="0"/>
                <a:cs typeface="Courier New Bold" charset="0"/>
                <a:sym typeface="Courier New Bold" charset="0"/>
              </a:rPr>
              <a:t>[hpcviewer/</a:t>
            </a:r>
          </a:p>
          <a:p>
            <a:pPr marL="39688" algn="ctr">
              <a:spcBef>
                <a:spcPts val="400"/>
              </a:spcBef>
              <a:defRPr/>
            </a:pPr>
            <a:r>
              <a:rPr lang="en-US" sz="1400">
                <a:latin typeface="Courier New Bold" charset="0"/>
                <a:cs typeface="Courier New Bold" charset="0"/>
                <a:sym typeface="Courier New Bold" charset="0"/>
              </a:rPr>
              <a:t>hpctraceviewer]</a:t>
            </a:r>
            <a:endParaRPr lang="en-US">
              <a:latin typeface="Arial Bold" charset="0"/>
              <a:cs typeface="Arial Bold" charset="0"/>
              <a:sym typeface="Arial Bold" charset="0"/>
            </a:endParaRPr>
          </a:p>
          <a:p>
            <a:pPr marL="39688" algn="ctr">
              <a:defRPr/>
            </a:pPr>
            <a:endParaRPr lang="en-US">
              <a:latin typeface="Arial Bold" charset="0"/>
              <a:cs typeface="Arial Bold" charset="0"/>
              <a:sym typeface="Arial Bold" charset="0"/>
            </a:endParaRPr>
          </a:p>
        </p:txBody>
      </p:sp>
      <p:sp>
        <p:nvSpPr>
          <p:cNvPr id="24588" name="Line 12"/>
          <p:cNvSpPr>
            <a:spLocks noChangeShapeType="1"/>
          </p:cNvSpPr>
          <p:nvPr/>
        </p:nvSpPr>
        <p:spPr bwMode="auto">
          <a:xfrm>
            <a:off x="5181600" y="5684838"/>
            <a:ext cx="674688" cy="12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589" name="Line 13"/>
          <p:cNvSpPr>
            <a:spLocks noChangeShapeType="1"/>
          </p:cNvSpPr>
          <p:nvPr/>
        </p:nvSpPr>
        <p:spPr bwMode="auto">
          <a:xfrm>
            <a:off x="2898775" y="5684838"/>
            <a:ext cx="865188" cy="12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>
            <a:off x="8247063" y="1101725"/>
            <a:ext cx="7556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591" name="Line 15"/>
          <p:cNvSpPr>
            <a:spLocks noChangeShapeType="1"/>
          </p:cNvSpPr>
          <p:nvPr/>
        </p:nvSpPr>
        <p:spPr bwMode="auto">
          <a:xfrm flipH="1">
            <a:off x="5902325" y="1101725"/>
            <a:ext cx="596900" cy="79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 flipH="1">
            <a:off x="3560763" y="1044575"/>
            <a:ext cx="915987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593" name="Line 17"/>
          <p:cNvSpPr>
            <a:spLocks noChangeShapeType="1"/>
          </p:cNvSpPr>
          <p:nvPr/>
        </p:nvSpPr>
        <p:spPr bwMode="auto">
          <a:xfrm rot="10800000">
            <a:off x="3549650" y="2057400"/>
            <a:ext cx="927100" cy="3714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 rot="10800000">
            <a:off x="1687513" y="1760538"/>
            <a:ext cx="585787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595" name="Line 19"/>
          <p:cNvSpPr>
            <a:spLocks noChangeShapeType="1"/>
          </p:cNvSpPr>
          <p:nvPr/>
        </p:nvSpPr>
        <p:spPr bwMode="auto">
          <a:xfrm flipH="1">
            <a:off x="1917700" y="1206500"/>
            <a:ext cx="0" cy="4286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596" name="Oval 20"/>
          <p:cNvSpPr>
            <a:spLocks/>
          </p:cNvSpPr>
          <p:nvPr/>
        </p:nvSpPr>
        <p:spPr bwMode="auto">
          <a:xfrm>
            <a:off x="1866900" y="1570038"/>
            <a:ext cx="76200" cy="406400"/>
          </a:xfrm>
          <a:prstGeom prst="ellipse">
            <a:avLst/>
          </a:prstGeom>
          <a:noFill/>
          <a:ln w="38100">
            <a:solidFill>
              <a:srgbClr val="FE494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981" name="Oval 21"/>
          <p:cNvSpPr>
            <a:spLocks/>
          </p:cNvSpPr>
          <p:nvPr/>
        </p:nvSpPr>
        <p:spPr bwMode="auto">
          <a:xfrm>
            <a:off x="6502400" y="1928813"/>
            <a:ext cx="1727200" cy="889000"/>
          </a:xfrm>
          <a:prstGeom prst="ellipse">
            <a:avLst/>
          </a:prstGeom>
          <a:solidFill>
            <a:srgbClr val="FF9933"/>
          </a:solidFill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1600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39949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program structure</a:t>
            </a:r>
          </a:p>
        </p:txBody>
      </p:sp>
      <p:sp>
        <p:nvSpPr>
          <p:cNvPr id="24598" name="Line 22"/>
          <p:cNvSpPr>
            <a:spLocks noChangeShapeType="1"/>
          </p:cNvSpPr>
          <p:nvPr/>
        </p:nvSpPr>
        <p:spPr bwMode="auto">
          <a:xfrm flipH="1">
            <a:off x="8847138" y="2354263"/>
            <a:ext cx="0" cy="317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599" name="Line 23"/>
          <p:cNvSpPr>
            <a:spLocks noChangeShapeType="1"/>
          </p:cNvSpPr>
          <p:nvPr/>
        </p:nvSpPr>
        <p:spPr bwMode="auto">
          <a:xfrm flipH="1">
            <a:off x="8986838" y="1087438"/>
            <a:ext cx="0" cy="4848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600" name="Line 24"/>
          <p:cNvSpPr>
            <a:spLocks noChangeShapeType="1"/>
          </p:cNvSpPr>
          <p:nvPr/>
        </p:nvSpPr>
        <p:spPr bwMode="auto">
          <a:xfrm rot="10800000" flipH="1">
            <a:off x="8345488" y="5514975"/>
            <a:ext cx="5127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601" name="Line 25"/>
          <p:cNvSpPr>
            <a:spLocks noChangeShapeType="1"/>
          </p:cNvSpPr>
          <p:nvPr/>
        </p:nvSpPr>
        <p:spPr bwMode="auto">
          <a:xfrm rot="10800000" flipH="1">
            <a:off x="8345488" y="5921375"/>
            <a:ext cx="6334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602" name="Line 26"/>
          <p:cNvSpPr>
            <a:spLocks noChangeShapeType="1"/>
          </p:cNvSpPr>
          <p:nvPr/>
        </p:nvSpPr>
        <p:spPr bwMode="auto">
          <a:xfrm>
            <a:off x="8245475" y="2370138"/>
            <a:ext cx="5873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603" name="Line 27"/>
          <p:cNvSpPr>
            <a:spLocks noChangeShapeType="1"/>
          </p:cNvSpPr>
          <p:nvPr/>
        </p:nvSpPr>
        <p:spPr bwMode="auto">
          <a:xfrm rot="10800000">
            <a:off x="5945188" y="2365375"/>
            <a:ext cx="5302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606" name="Rectangle 30"/>
          <p:cNvSpPr>
            <a:spLocks/>
          </p:cNvSpPr>
          <p:nvPr/>
        </p:nvSpPr>
        <p:spPr bwMode="auto">
          <a:xfrm>
            <a:off x="5657850" y="4981575"/>
            <a:ext cx="2844800" cy="1397000"/>
          </a:xfrm>
          <a:prstGeom prst="rect">
            <a:avLst/>
          </a:prstGeom>
          <a:noFill/>
          <a:ln w="38100">
            <a:solidFill>
              <a:srgbClr val="C971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6003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3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6B2FA1-A5E5-644D-B03C-49E4C4BE14A9}" type="slidenum">
              <a:rPr lang="en-US" sz="900" b="0" smtClean="0">
                <a:solidFill>
                  <a:schemeClr val="bg1"/>
                </a:solidFill>
              </a:rPr>
              <a:pPr>
                <a:defRPr/>
              </a:pPr>
              <a:t>29</a:t>
            </a:fld>
            <a:endParaRPr lang="en-US" sz="900" b="0" smtClean="0">
              <a:solidFill>
                <a:schemeClr val="bg1"/>
              </a:solidFill>
            </a:endParaRPr>
          </a:p>
        </p:txBody>
      </p:sp>
      <p:sp>
        <p:nvSpPr>
          <p:cNvPr id="42012" name="Rectangle 28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eaLnBrk="1" hangingPunct="1">
              <a:defRPr/>
            </a:pPr>
            <a:r>
              <a:rPr lang="en-US" sz="3200" dirty="0" err="1">
                <a:solidFill>
                  <a:srgbClr val="000000"/>
                </a:solidFill>
              </a:rPr>
              <a:t>HPCToolkit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smtClean="0">
                <a:solidFill>
                  <a:srgbClr val="000000"/>
                </a:solidFill>
              </a:rPr>
              <a:t>Workflow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25629" name="Rectangle 29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2857500"/>
            <a:ext cx="8534400" cy="2552700"/>
          </a:xfrm>
        </p:spPr>
        <p:txBody>
          <a:bodyPr rIns="130174">
            <a:normAutofit fontScale="85000" lnSpcReduction="20000"/>
          </a:bodyPr>
          <a:lstStyle/>
          <a:p>
            <a:pPr eaLnBrk="1" hangingPunct="1">
              <a:buSzPct val="80000"/>
              <a:buFont typeface="Wingdings" charset="2"/>
              <a:buChar char="q"/>
            </a:pPr>
            <a:r>
              <a:rPr lang="en-US" dirty="0" smtClean="0">
                <a:cs typeface="Times New Roman"/>
              </a:rPr>
              <a:t>Presentation</a:t>
            </a:r>
          </a:p>
          <a:p>
            <a:pPr marL="850900" lvl="1" indent="-457200" eaLnBrk="1" hangingPunct="1">
              <a:buSzPct val="80000"/>
              <a:buFont typeface="Arial"/>
              <a:buChar char="❍"/>
            </a:pPr>
            <a:r>
              <a:rPr lang="en-US" dirty="0" smtClean="0">
                <a:cs typeface="Times New Roman"/>
              </a:rPr>
              <a:t>explore performance data from multiple perspectives</a:t>
            </a:r>
          </a:p>
          <a:p>
            <a:pPr marL="1016000" lvl="2" eaLnBrk="1" hangingPunct="1"/>
            <a:r>
              <a:rPr lang="en-US" dirty="0" smtClean="0">
                <a:cs typeface="Times New Roman"/>
              </a:rPr>
              <a:t>rank order by metrics to focus on what</a:t>
            </a:r>
            <a:r>
              <a:rPr lang="ja-JP" altLang="en-US" dirty="0" smtClean="0">
                <a:cs typeface="Times New Roman"/>
              </a:rPr>
              <a:t>’</a:t>
            </a:r>
            <a:r>
              <a:rPr lang="en-US" altLang="ja-JP" dirty="0" smtClean="0">
                <a:cs typeface="Times New Roman"/>
              </a:rPr>
              <a:t>s important</a:t>
            </a:r>
          </a:p>
          <a:p>
            <a:pPr marL="1016000" lvl="2" eaLnBrk="1" hangingPunct="1"/>
            <a:r>
              <a:rPr lang="en-US" dirty="0" smtClean="0">
                <a:cs typeface="Times New Roman"/>
              </a:rPr>
              <a:t>compute derived metrics to help gain insight</a:t>
            </a:r>
          </a:p>
          <a:p>
            <a:pPr marL="1373188" lvl="3" eaLnBrk="1" hangingPunct="1"/>
            <a:r>
              <a:rPr lang="en-US" dirty="0" smtClean="0">
                <a:cs typeface="Times New Roman"/>
              </a:rPr>
              <a:t>e.g. scalability losses, waste, CPI, bandwidth</a:t>
            </a:r>
          </a:p>
          <a:p>
            <a:pPr marL="850900" lvl="1" indent="-457200" eaLnBrk="1" hangingPunct="1">
              <a:buSzPct val="80000"/>
              <a:buFont typeface="Arial"/>
              <a:buChar char="❍"/>
            </a:pPr>
            <a:r>
              <a:rPr lang="en-US" dirty="0" smtClean="0">
                <a:cs typeface="Times New Roman"/>
              </a:rPr>
              <a:t>graph thread-level metrics for contexts</a:t>
            </a:r>
          </a:p>
          <a:p>
            <a:pPr marL="850900" lvl="1" indent="-457200" eaLnBrk="1" hangingPunct="1">
              <a:buSzPct val="80000"/>
              <a:buFont typeface="Arial"/>
              <a:buChar char="❍"/>
            </a:pPr>
            <a:r>
              <a:rPr lang="en-US" dirty="0" smtClean="0">
                <a:cs typeface="Times New Roman"/>
              </a:rPr>
              <a:t>explore evolution of behavior over time</a:t>
            </a:r>
            <a:endParaRPr lang="en-US" dirty="0">
              <a:cs typeface="Times New Roman"/>
            </a:endParaRPr>
          </a:p>
        </p:txBody>
      </p:sp>
      <p:sp>
        <p:nvSpPr>
          <p:cNvPr id="25602" name="Line 2"/>
          <p:cNvSpPr>
            <a:spLocks noChangeShapeType="1"/>
          </p:cNvSpPr>
          <p:nvPr/>
        </p:nvSpPr>
        <p:spPr bwMode="auto">
          <a:xfrm rot="10800000" flipH="1">
            <a:off x="-29333825" y="6083300"/>
            <a:ext cx="47979013" cy="952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987" name="Oval 3"/>
          <p:cNvSpPr>
            <a:spLocks/>
          </p:cNvSpPr>
          <p:nvPr/>
        </p:nvSpPr>
        <p:spPr bwMode="auto">
          <a:xfrm>
            <a:off x="139700" y="1543050"/>
            <a:ext cx="1524000" cy="762000"/>
          </a:xfrm>
          <a:prstGeom prst="ellipse">
            <a:avLst/>
          </a:prstGeom>
          <a:solidFill>
            <a:srgbClr val="C2E5A6"/>
          </a:solidFill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1600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0639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app. source</a:t>
            </a:r>
          </a:p>
        </p:txBody>
      </p:sp>
      <p:sp>
        <p:nvSpPr>
          <p:cNvPr id="41988" name="Oval 4"/>
          <p:cNvSpPr>
            <a:spLocks/>
          </p:cNvSpPr>
          <p:nvPr/>
        </p:nvSpPr>
        <p:spPr bwMode="auto">
          <a:xfrm>
            <a:off x="2249488" y="1457325"/>
            <a:ext cx="1460500" cy="914400"/>
          </a:xfrm>
          <a:prstGeom prst="ellipse">
            <a:avLst/>
          </a:prstGeom>
          <a:solidFill>
            <a:srgbClr val="00CC99"/>
          </a:solidFill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1600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0639" bIns="0" anchor="ctr"/>
          <a:lstStyle/>
          <a:p>
            <a:pPr marL="39688" algn="ctr">
              <a:defRPr/>
            </a:pPr>
            <a:r>
              <a:rPr lang="en-US" sz="1700" dirty="0">
                <a:latin typeface="Arial Bold" charset="0"/>
                <a:cs typeface="Arial Bold" charset="0"/>
                <a:sym typeface="Arial Bold" charset="0"/>
              </a:rPr>
              <a:t>optimized</a:t>
            </a:r>
          </a:p>
          <a:p>
            <a:pPr marL="39688" algn="ctr">
              <a:defRPr/>
            </a:pPr>
            <a:r>
              <a:rPr lang="en-US" sz="1700" dirty="0">
                <a:latin typeface="Arial Bold" charset="0"/>
                <a:cs typeface="Arial Bold" charset="0"/>
                <a:sym typeface="Arial Bold" charset="0"/>
              </a:rPr>
              <a:t>binary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1044575" y="1001713"/>
            <a:ext cx="1752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>
                <a:solidFill>
                  <a:srgbClr val="0000FF"/>
                </a:solidFill>
                <a:latin typeface="Arial Bold" charset="0"/>
                <a:cs typeface="Arial Bold" charset="0"/>
                <a:sym typeface="Arial Bold" charset="0"/>
              </a:rPr>
              <a:t>compile &amp; link</a:t>
            </a:r>
          </a:p>
        </p:txBody>
      </p:sp>
      <p:sp>
        <p:nvSpPr>
          <p:cNvPr id="41990" name="Oval 6"/>
          <p:cNvSpPr>
            <a:spLocks/>
          </p:cNvSpPr>
          <p:nvPr/>
        </p:nvSpPr>
        <p:spPr bwMode="auto">
          <a:xfrm>
            <a:off x="6503988" y="811213"/>
            <a:ext cx="1727200" cy="889000"/>
          </a:xfrm>
          <a:prstGeom prst="ellipse">
            <a:avLst/>
          </a:prstGeom>
          <a:solidFill>
            <a:srgbClr val="FFFF99"/>
          </a:solidFill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1600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39949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call stack profile</a:t>
            </a:r>
          </a:p>
        </p:txBody>
      </p:sp>
      <p:sp>
        <p:nvSpPr>
          <p:cNvPr id="41991" name="Rectangle 7"/>
          <p:cNvSpPr>
            <a:spLocks/>
          </p:cNvSpPr>
          <p:nvPr/>
        </p:nvSpPr>
        <p:spPr bwMode="auto">
          <a:xfrm>
            <a:off x="4471988" y="762000"/>
            <a:ext cx="1422400" cy="1003300"/>
          </a:xfrm>
          <a:prstGeom prst="rect">
            <a:avLst/>
          </a:prstGeom>
          <a:solidFill>
            <a:srgbClr val="FF6666"/>
          </a:solidFill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101600" dir="2700000" algn="ctr" rotWithShape="0">
              <a:srgbClr val="006C62">
                <a:alpha val="75000"/>
              </a:srgbClr>
            </a:outerShdw>
          </a:effectLst>
        </p:spPr>
        <p:txBody>
          <a:bodyPr lIns="0" tIns="0" rIns="39688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profile execution</a:t>
            </a:r>
          </a:p>
          <a:p>
            <a:pPr marL="39688" algn="ctr">
              <a:spcBef>
                <a:spcPts val="400"/>
              </a:spcBef>
              <a:defRPr/>
            </a:pPr>
            <a:r>
              <a:rPr lang="en-US" sz="1400">
                <a:latin typeface="Courier New Bold" charset="0"/>
                <a:cs typeface="Courier New Bold" charset="0"/>
                <a:sym typeface="Courier New Bold" charset="0"/>
              </a:rPr>
              <a:t>[hpcrun]</a:t>
            </a:r>
            <a:endParaRPr lang="en-US">
              <a:latin typeface="Arial Bold" charset="0"/>
              <a:cs typeface="Arial Bold" charset="0"/>
              <a:sym typeface="Arial Bold" charset="0"/>
            </a:endParaRPr>
          </a:p>
          <a:p>
            <a:pPr marL="39688" algn="ctr">
              <a:defRPr/>
            </a:pPr>
            <a:endParaRPr lang="en-US">
              <a:latin typeface="Arial Bold" charset="0"/>
              <a:cs typeface="Arial Bold" charset="0"/>
              <a:sym typeface="Arial Bold" charset="0"/>
            </a:endParaRPr>
          </a:p>
        </p:txBody>
      </p:sp>
      <p:sp>
        <p:nvSpPr>
          <p:cNvPr id="41992" name="Rectangle 8"/>
          <p:cNvSpPr>
            <a:spLocks/>
          </p:cNvSpPr>
          <p:nvPr/>
        </p:nvSpPr>
        <p:spPr bwMode="auto">
          <a:xfrm>
            <a:off x="4452938" y="2005013"/>
            <a:ext cx="1485900" cy="1041400"/>
          </a:xfrm>
          <a:prstGeom prst="rect">
            <a:avLst/>
          </a:prstGeom>
          <a:solidFill>
            <a:srgbClr val="DD0806"/>
          </a:solidFill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101600" dir="2700000" algn="ctr" rotWithShape="0">
              <a:srgbClr val="006C62">
                <a:alpha val="75000"/>
              </a:srgbClr>
            </a:outerShdw>
          </a:effectLst>
        </p:spPr>
        <p:txBody>
          <a:bodyPr lIns="0" tIns="0" rIns="39688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binary analysis</a:t>
            </a:r>
          </a:p>
          <a:p>
            <a:pPr marL="39688" algn="ctr">
              <a:spcBef>
                <a:spcPts val="400"/>
              </a:spcBef>
              <a:defRPr/>
            </a:pPr>
            <a:r>
              <a:rPr lang="en-US" sz="1400">
                <a:latin typeface="Courier New Bold" charset="0"/>
                <a:cs typeface="Courier New Bold" charset="0"/>
                <a:sym typeface="Courier New Bold" charset="0"/>
              </a:rPr>
              <a:t>[hpcstruct]</a:t>
            </a:r>
            <a:endParaRPr lang="en-US">
              <a:latin typeface="Arial Bold" charset="0"/>
              <a:cs typeface="Arial Bold" charset="0"/>
              <a:sym typeface="Arial Bold" charset="0"/>
            </a:endParaRPr>
          </a:p>
          <a:p>
            <a:pPr marL="39688" algn="ctr">
              <a:defRPr/>
            </a:pPr>
            <a:endParaRPr lang="en-US"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41993" name="Rectangle 9"/>
          <p:cNvSpPr>
            <a:spLocks/>
          </p:cNvSpPr>
          <p:nvPr/>
        </p:nvSpPr>
        <p:spPr bwMode="auto">
          <a:xfrm>
            <a:off x="5842000" y="5270500"/>
            <a:ext cx="2476500" cy="1143000"/>
          </a:xfrm>
          <a:prstGeom prst="rect">
            <a:avLst/>
          </a:prstGeom>
          <a:solidFill>
            <a:srgbClr val="999AF8"/>
          </a:solidFill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101600" dir="2700000" algn="ctr" rotWithShape="0">
              <a:srgbClr val="006C62">
                <a:alpha val="75000"/>
              </a:srgbClr>
            </a:outerShdw>
          </a:effectLst>
        </p:spPr>
        <p:txBody>
          <a:bodyPr lIns="0" tIns="0" rIns="39688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interpret profile</a:t>
            </a:r>
          </a:p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correlate w/ source</a:t>
            </a:r>
          </a:p>
          <a:p>
            <a:pPr marL="39688" algn="ctr">
              <a:defRPr/>
            </a:pPr>
            <a:r>
              <a:rPr lang="en-US" sz="1400">
                <a:latin typeface="Courier New Bold" charset="0"/>
                <a:cs typeface="Courier New Bold" charset="0"/>
                <a:sym typeface="Courier New Bold" charset="0"/>
              </a:rPr>
              <a:t>[hpcprof/hpcprof-mpi]</a:t>
            </a:r>
          </a:p>
        </p:txBody>
      </p:sp>
      <p:sp>
        <p:nvSpPr>
          <p:cNvPr id="41994" name="Oval 10"/>
          <p:cNvSpPr>
            <a:spLocks/>
          </p:cNvSpPr>
          <p:nvPr/>
        </p:nvSpPr>
        <p:spPr bwMode="auto">
          <a:xfrm>
            <a:off x="3748088" y="5481638"/>
            <a:ext cx="1422400" cy="736600"/>
          </a:xfrm>
          <a:prstGeom prst="ellipse">
            <a:avLst/>
          </a:prstGeom>
          <a:solidFill>
            <a:srgbClr val="B2B2B2"/>
          </a:solidFill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1600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39949" bIns="0" anchor="ctr"/>
          <a:lstStyle/>
          <a:p>
            <a:pPr marL="39688" algn="ctr">
              <a:defRPr/>
            </a:pPr>
            <a:r>
              <a:rPr lang="en-US" sz="1700">
                <a:latin typeface="Arial Bold" charset="0"/>
                <a:cs typeface="Arial Bold" charset="0"/>
                <a:sym typeface="Arial Bold" charset="0"/>
              </a:rPr>
              <a:t>database</a:t>
            </a:r>
          </a:p>
        </p:txBody>
      </p:sp>
      <p:sp>
        <p:nvSpPr>
          <p:cNvPr id="41995" name="Rectangle 11"/>
          <p:cNvSpPr>
            <a:spLocks/>
          </p:cNvSpPr>
          <p:nvPr/>
        </p:nvSpPr>
        <p:spPr bwMode="auto">
          <a:xfrm>
            <a:off x="977900" y="5387975"/>
            <a:ext cx="1854200" cy="914400"/>
          </a:xfrm>
          <a:prstGeom prst="rect">
            <a:avLst/>
          </a:prstGeom>
          <a:solidFill>
            <a:srgbClr val="9966FF"/>
          </a:solidFill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101600" dir="2700000" algn="ctr" rotWithShape="0">
              <a:srgbClr val="006C62">
                <a:alpha val="75000"/>
              </a:srgbClr>
            </a:outerShdw>
          </a:effectLst>
        </p:spPr>
        <p:txBody>
          <a:bodyPr lIns="0" tIns="0" rIns="40639" bIns="0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presentation</a:t>
            </a:r>
          </a:p>
          <a:p>
            <a:pPr marL="39688" algn="ctr">
              <a:spcBef>
                <a:spcPts val="400"/>
              </a:spcBef>
              <a:defRPr/>
            </a:pPr>
            <a:r>
              <a:rPr lang="en-US" sz="1400">
                <a:latin typeface="Courier New Bold" charset="0"/>
                <a:cs typeface="Courier New Bold" charset="0"/>
                <a:sym typeface="Courier New Bold" charset="0"/>
              </a:rPr>
              <a:t>[hpcviewer/</a:t>
            </a:r>
          </a:p>
          <a:p>
            <a:pPr marL="39688" algn="ctr">
              <a:spcBef>
                <a:spcPts val="400"/>
              </a:spcBef>
              <a:defRPr/>
            </a:pPr>
            <a:r>
              <a:rPr lang="en-US" sz="1400">
                <a:latin typeface="Courier New Bold" charset="0"/>
                <a:cs typeface="Courier New Bold" charset="0"/>
                <a:sym typeface="Courier New Bold" charset="0"/>
              </a:rPr>
              <a:t>hpctraceviewer]</a:t>
            </a:r>
            <a:endParaRPr lang="en-US">
              <a:latin typeface="Arial Bold" charset="0"/>
              <a:cs typeface="Arial Bold" charset="0"/>
              <a:sym typeface="Arial Bold" charset="0"/>
            </a:endParaRPr>
          </a:p>
          <a:p>
            <a:pPr marL="39688" algn="ctr">
              <a:defRPr/>
            </a:pPr>
            <a:endParaRPr lang="en-US">
              <a:latin typeface="Arial Bold" charset="0"/>
              <a:cs typeface="Arial Bold" charset="0"/>
              <a:sym typeface="Arial Bold" charset="0"/>
            </a:endParaRPr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>
            <a:off x="5181600" y="5837238"/>
            <a:ext cx="674688" cy="12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>
            <a:off x="2898775" y="5837238"/>
            <a:ext cx="865188" cy="12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>
            <a:off x="8247063" y="1254125"/>
            <a:ext cx="7556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15" name="Line 15"/>
          <p:cNvSpPr>
            <a:spLocks noChangeShapeType="1"/>
          </p:cNvSpPr>
          <p:nvPr/>
        </p:nvSpPr>
        <p:spPr bwMode="auto">
          <a:xfrm flipH="1">
            <a:off x="5902325" y="1254125"/>
            <a:ext cx="596900" cy="79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16" name="Line 16"/>
          <p:cNvSpPr>
            <a:spLocks noChangeShapeType="1"/>
          </p:cNvSpPr>
          <p:nvPr/>
        </p:nvSpPr>
        <p:spPr bwMode="auto">
          <a:xfrm flipH="1">
            <a:off x="3560763" y="1196975"/>
            <a:ext cx="915987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17" name="Line 17"/>
          <p:cNvSpPr>
            <a:spLocks noChangeShapeType="1"/>
          </p:cNvSpPr>
          <p:nvPr/>
        </p:nvSpPr>
        <p:spPr bwMode="auto">
          <a:xfrm rot="10800000">
            <a:off x="3549650" y="2209800"/>
            <a:ext cx="927100" cy="3714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18" name="Line 18"/>
          <p:cNvSpPr>
            <a:spLocks noChangeShapeType="1"/>
          </p:cNvSpPr>
          <p:nvPr/>
        </p:nvSpPr>
        <p:spPr bwMode="auto">
          <a:xfrm rot="10800000">
            <a:off x="1687513" y="1912938"/>
            <a:ext cx="585787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19" name="Line 19"/>
          <p:cNvSpPr>
            <a:spLocks noChangeShapeType="1"/>
          </p:cNvSpPr>
          <p:nvPr/>
        </p:nvSpPr>
        <p:spPr bwMode="auto">
          <a:xfrm flipH="1">
            <a:off x="1917700" y="1358900"/>
            <a:ext cx="0" cy="4286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20" name="Oval 20"/>
          <p:cNvSpPr>
            <a:spLocks/>
          </p:cNvSpPr>
          <p:nvPr/>
        </p:nvSpPr>
        <p:spPr bwMode="auto">
          <a:xfrm>
            <a:off x="1866900" y="1722438"/>
            <a:ext cx="76200" cy="406400"/>
          </a:xfrm>
          <a:prstGeom prst="ellipse">
            <a:avLst/>
          </a:prstGeom>
          <a:noFill/>
          <a:ln w="38100">
            <a:solidFill>
              <a:srgbClr val="FE494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2005" name="Oval 21"/>
          <p:cNvSpPr>
            <a:spLocks/>
          </p:cNvSpPr>
          <p:nvPr/>
        </p:nvSpPr>
        <p:spPr bwMode="auto">
          <a:xfrm>
            <a:off x="6502400" y="2081213"/>
            <a:ext cx="1727200" cy="889000"/>
          </a:xfrm>
          <a:prstGeom prst="ellipse">
            <a:avLst/>
          </a:prstGeom>
          <a:solidFill>
            <a:srgbClr val="FF9933"/>
          </a:solidFill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1600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39949" bIns="0" anchor="ctr"/>
          <a:lstStyle/>
          <a:p>
            <a:pPr marL="39688" algn="ctr">
              <a:defRPr/>
            </a:pPr>
            <a:r>
              <a:rPr lang="en-US">
                <a:latin typeface="Arial Bold" charset="0"/>
                <a:cs typeface="Arial Bold" charset="0"/>
                <a:sym typeface="Arial Bold" charset="0"/>
              </a:rPr>
              <a:t>program structure</a:t>
            </a:r>
          </a:p>
        </p:txBody>
      </p:sp>
      <p:sp>
        <p:nvSpPr>
          <p:cNvPr id="25622" name="Line 22"/>
          <p:cNvSpPr>
            <a:spLocks noChangeShapeType="1"/>
          </p:cNvSpPr>
          <p:nvPr/>
        </p:nvSpPr>
        <p:spPr bwMode="auto">
          <a:xfrm flipH="1">
            <a:off x="8847138" y="2506663"/>
            <a:ext cx="0" cy="317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23" name="Line 23"/>
          <p:cNvSpPr>
            <a:spLocks noChangeShapeType="1"/>
          </p:cNvSpPr>
          <p:nvPr/>
        </p:nvSpPr>
        <p:spPr bwMode="auto">
          <a:xfrm flipH="1">
            <a:off x="8986838" y="1239838"/>
            <a:ext cx="0" cy="4848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24" name="Line 24"/>
          <p:cNvSpPr>
            <a:spLocks noChangeShapeType="1"/>
          </p:cNvSpPr>
          <p:nvPr/>
        </p:nvSpPr>
        <p:spPr bwMode="auto">
          <a:xfrm rot="10800000" flipH="1">
            <a:off x="8345488" y="5667375"/>
            <a:ext cx="5127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25" name="Line 25"/>
          <p:cNvSpPr>
            <a:spLocks noChangeShapeType="1"/>
          </p:cNvSpPr>
          <p:nvPr/>
        </p:nvSpPr>
        <p:spPr bwMode="auto">
          <a:xfrm rot="10800000" flipH="1">
            <a:off x="8345488" y="6073775"/>
            <a:ext cx="6334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26" name="Line 26"/>
          <p:cNvSpPr>
            <a:spLocks noChangeShapeType="1"/>
          </p:cNvSpPr>
          <p:nvPr/>
        </p:nvSpPr>
        <p:spPr bwMode="auto">
          <a:xfrm>
            <a:off x="8245475" y="2522538"/>
            <a:ext cx="5873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27" name="Line 27"/>
          <p:cNvSpPr>
            <a:spLocks noChangeShapeType="1"/>
          </p:cNvSpPr>
          <p:nvPr/>
        </p:nvSpPr>
        <p:spPr bwMode="auto">
          <a:xfrm rot="10800000">
            <a:off x="5945188" y="2517775"/>
            <a:ext cx="5302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30" name="Rectangle 30"/>
          <p:cNvSpPr>
            <a:spLocks/>
          </p:cNvSpPr>
          <p:nvPr/>
        </p:nvSpPr>
        <p:spPr bwMode="auto">
          <a:xfrm>
            <a:off x="857250" y="5324475"/>
            <a:ext cx="2260600" cy="1054100"/>
          </a:xfrm>
          <a:prstGeom prst="rect">
            <a:avLst/>
          </a:prstGeom>
          <a:noFill/>
          <a:ln w="38100">
            <a:solidFill>
              <a:srgbClr val="C971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2111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25" y="0"/>
            <a:ext cx="8651875" cy="874346"/>
          </a:xfrm>
        </p:spPr>
        <p:txBody>
          <a:bodyPr/>
          <a:lstStyle/>
          <a:p>
            <a:r>
              <a:rPr lang="en-US" dirty="0" smtClean="0"/>
              <a:t>Performance and Debugging Tools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267200" cy="490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Performance Measurement and Analysis:</a:t>
            </a:r>
          </a:p>
          <a:p>
            <a:pPr lvl="1"/>
            <a:r>
              <a:rPr lang="en-US" dirty="0" err="1"/>
              <a:t>Open|SpeedShop</a:t>
            </a:r>
            <a:endParaRPr lang="en-US" dirty="0"/>
          </a:p>
          <a:p>
            <a:pPr lvl="1"/>
            <a:r>
              <a:rPr lang="en-US" dirty="0" err="1" smtClean="0"/>
              <a:t>HPCToolkit</a:t>
            </a:r>
            <a:endParaRPr lang="en-US" dirty="0"/>
          </a:p>
          <a:p>
            <a:pPr lvl="1"/>
            <a:r>
              <a:rPr lang="en-US" dirty="0" err="1" smtClean="0"/>
              <a:t>Vampir</a:t>
            </a:r>
            <a:endParaRPr lang="en-US" dirty="0"/>
          </a:p>
          <a:p>
            <a:pPr lvl="1"/>
            <a:r>
              <a:rPr lang="en-US" dirty="0" err="1"/>
              <a:t>Scalasca</a:t>
            </a:r>
            <a:endParaRPr lang="en-US" dirty="0"/>
          </a:p>
          <a:p>
            <a:pPr lvl="1"/>
            <a:r>
              <a:rPr lang="en-US" dirty="0" smtClean="0"/>
              <a:t>Periscope</a:t>
            </a:r>
            <a:endParaRPr lang="en-US" dirty="0" smtClean="0"/>
          </a:p>
          <a:p>
            <a:pPr lvl="1"/>
            <a:r>
              <a:rPr lang="en-US" dirty="0" err="1" smtClean="0"/>
              <a:t>mpiP</a:t>
            </a:r>
            <a:endParaRPr lang="en-US" dirty="0" smtClean="0"/>
          </a:p>
          <a:p>
            <a:pPr lvl="1"/>
            <a:r>
              <a:rPr lang="en-US" dirty="0" err="1" smtClean="0"/>
              <a:t>Paraver</a:t>
            </a:r>
            <a:endParaRPr lang="en-US" dirty="0" smtClean="0"/>
          </a:p>
          <a:p>
            <a:pPr lvl="1"/>
            <a:r>
              <a:rPr lang="en-US" dirty="0" err="1" smtClean="0"/>
              <a:t>PerfExpert</a:t>
            </a:r>
            <a:endParaRPr lang="en-US" dirty="0" smtClean="0"/>
          </a:p>
          <a:p>
            <a:pPr lvl="1"/>
            <a:r>
              <a:rPr lang="en-US" dirty="0" smtClean="0"/>
              <a:t>TAU</a:t>
            </a:r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267200" cy="490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Modeling and prediction</a:t>
            </a:r>
          </a:p>
          <a:p>
            <a:pPr lvl="1"/>
            <a:r>
              <a:rPr lang="en-US" dirty="0"/>
              <a:t>Prophesy</a:t>
            </a:r>
          </a:p>
          <a:p>
            <a:pPr lvl="1"/>
            <a:r>
              <a:rPr lang="en-US" dirty="0" err="1"/>
              <a:t>MuMMI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Debugging</a:t>
            </a:r>
          </a:p>
          <a:p>
            <a:pPr lvl="1"/>
            <a:r>
              <a:rPr lang="en-US" dirty="0"/>
              <a:t>Stat</a:t>
            </a:r>
          </a:p>
          <a:p>
            <a:pPr marL="0" indent="0">
              <a:buNone/>
            </a:pPr>
            <a:r>
              <a:rPr lang="en-US" dirty="0" err="1" smtClean="0"/>
              <a:t>Autotuning</a:t>
            </a:r>
            <a:r>
              <a:rPr lang="en-US" dirty="0" smtClean="0"/>
              <a:t> </a:t>
            </a:r>
            <a:r>
              <a:rPr lang="en-US" dirty="0"/>
              <a:t>Frameworks</a:t>
            </a:r>
          </a:p>
          <a:p>
            <a:pPr lvl="1"/>
            <a:r>
              <a:rPr lang="en-US" dirty="0"/>
              <a:t>Active </a:t>
            </a:r>
            <a:r>
              <a:rPr lang="en-US" dirty="0" smtClean="0"/>
              <a:t>Harmony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Times New Roman"/>
              </a:rPr>
              <a:t>Parallel Performance Tools: A Short Course, </a:t>
            </a:r>
            <a:r>
              <a:rPr lang="en-US" dirty="0" err="1" smtClean="0">
                <a:latin typeface="Times New Roman"/>
              </a:rPr>
              <a:t>Beihang</a:t>
            </a:r>
            <a:r>
              <a:rPr lang="en-US" dirty="0" smtClean="0">
                <a:latin typeface="Times New Roman"/>
              </a:rPr>
              <a:t>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Mellor-Crummey-HPCToolkit-LLNL-20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" t="16525" r="5220" b="8014"/>
          <a:stretch>
            <a:fillRect/>
          </a:stretch>
        </p:blipFill>
        <p:spPr bwMode="auto">
          <a:xfrm>
            <a:off x="611188" y="981075"/>
            <a:ext cx="7920037" cy="517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Times New Roman"/>
              </a:rPr>
              <a:t>Analyzing results </a:t>
            </a:r>
            <a:r>
              <a:rPr lang="en-US" dirty="0" smtClean="0">
                <a:cs typeface="Times New Roman"/>
              </a:rPr>
              <a:t>with </a:t>
            </a:r>
            <a:r>
              <a:rPr lang="en-US" dirty="0" err="1">
                <a:cs typeface="Times New Roman"/>
              </a:rPr>
              <a:t>hpcviewer</a:t>
            </a:r>
            <a:endParaRPr lang="en-US" dirty="0">
              <a:cs typeface="Times New Roman"/>
            </a:endParaRPr>
          </a:p>
        </p:txBody>
      </p:sp>
      <p:sp>
        <p:nvSpPr>
          <p:cNvPr id="5" name="AutoShape 9"/>
          <p:cNvSpPr>
            <a:spLocks noChangeArrowheads="1"/>
          </p:cNvSpPr>
          <p:nvPr/>
        </p:nvSpPr>
        <p:spPr bwMode="auto">
          <a:xfrm>
            <a:off x="395536" y="5589240"/>
            <a:ext cx="1428750" cy="647700"/>
          </a:xfrm>
          <a:prstGeom prst="wedgeRectCallout">
            <a:avLst>
              <a:gd name="adj1" fmla="val 91051"/>
              <a:gd name="adj2" fmla="val -119153"/>
            </a:avLst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en-GB" dirty="0" err="1">
                <a:ea typeface="ＭＳ Ｐゴシック" charset="-128"/>
              </a:rPr>
              <a:t>Callpath</a:t>
            </a:r>
            <a:r>
              <a:rPr lang="en-GB" dirty="0">
                <a:ea typeface="ＭＳ Ｐゴシック" charset="-128"/>
              </a:rPr>
              <a:t> to</a:t>
            </a:r>
          </a:p>
          <a:p>
            <a:pPr algn="ctr" eaLnBrk="0" hangingPunct="0">
              <a:defRPr/>
            </a:pPr>
            <a:r>
              <a:rPr lang="en-GB" dirty="0">
                <a:ea typeface="ＭＳ Ｐゴシック" charset="-128"/>
              </a:rPr>
              <a:t>hotspot</a:t>
            </a:r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3553129" y="784972"/>
            <a:ext cx="1490662" cy="646113"/>
          </a:xfrm>
          <a:prstGeom prst="wedgeRectCallout">
            <a:avLst>
              <a:gd name="adj1" fmla="val -86414"/>
              <a:gd name="adj2" fmla="val 108962"/>
            </a:avLst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en-GB" dirty="0">
                <a:ea typeface="ＭＳ Ｐゴシック" charset="-128"/>
              </a:rPr>
              <a:t>associated</a:t>
            </a:r>
          </a:p>
          <a:p>
            <a:pPr algn="ctr" eaLnBrk="0" hangingPunct="0">
              <a:defRPr/>
            </a:pPr>
            <a:r>
              <a:rPr lang="en-GB" dirty="0">
                <a:ea typeface="ＭＳ Ｐゴシック" charset="-128"/>
              </a:rPr>
              <a:t>source code</a:t>
            </a:r>
          </a:p>
        </p:txBody>
      </p:sp>
      <p:sp>
        <p:nvSpPr>
          <p:cNvPr id="6153" name="TextBox 2"/>
          <p:cNvSpPr txBox="1">
            <a:spLocks noChangeArrowheads="1"/>
          </p:cNvSpPr>
          <p:nvPr/>
        </p:nvSpPr>
        <p:spPr bwMode="auto">
          <a:xfrm>
            <a:off x="6156325" y="6066060"/>
            <a:ext cx="23733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/>
              <a:t>Image by John Mellor-</a:t>
            </a:r>
            <a:r>
              <a:rPr lang="en-US" sz="1200" dirty="0" err="1"/>
              <a:t>Crummey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31307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eaLnBrk="1" hangingPunct="1">
              <a:defRPr/>
            </a:pPr>
            <a:r>
              <a:rPr lang="en-US" sz="3200" dirty="0" smtClean="0">
                <a:solidFill>
                  <a:srgbClr val="000000"/>
                </a:solidFill>
              </a:rPr>
              <a:t>Principal Views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 rIns="130174">
            <a:normAutofit fontScale="85000" lnSpcReduction="20000"/>
          </a:bodyPr>
          <a:lstStyle/>
          <a:p>
            <a:pPr eaLnBrk="1" hangingPunct="1"/>
            <a:r>
              <a:rPr lang="en-US" dirty="0">
                <a:cs typeface="Times New Roman"/>
              </a:rPr>
              <a:t>Calling context tree view - </a:t>
            </a:r>
            <a:r>
              <a:rPr lang="ja-JP" altLang="en-US" dirty="0">
                <a:cs typeface="Times New Roman"/>
              </a:rPr>
              <a:t>“</a:t>
            </a:r>
            <a:r>
              <a:rPr lang="en-US" altLang="ja-JP" dirty="0">
                <a:cs typeface="Times New Roman"/>
              </a:rPr>
              <a:t>top-down</a:t>
            </a:r>
            <a:r>
              <a:rPr lang="ja-JP" altLang="en-US" dirty="0">
                <a:cs typeface="Times New Roman"/>
              </a:rPr>
              <a:t>”</a:t>
            </a:r>
            <a:r>
              <a:rPr lang="en-US" altLang="ja-JP" dirty="0">
                <a:cs typeface="Times New Roman"/>
              </a:rPr>
              <a:t> (down the call chain)</a:t>
            </a:r>
          </a:p>
          <a:p>
            <a:pPr marL="787400" lvl="1" indent="-393700" eaLnBrk="1" hangingPunct="1"/>
            <a:r>
              <a:rPr lang="en-US" dirty="0">
                <a:cs typeface="Times New Roman"/>
              </a:rPr>
              <a:t>A</a:t>
            </a:r>
            <a:r>
              <a:rPr lang="en-US" dirty="0" smtClean="0">
                <a:cs typeface="Times New Roman"/>
              </a:rPr>
              <a:t>ssociate </a:t>
            </a:r>
            <a:r>
              <a:rPr lang="en-US" dirty="0">
                <a:cs typeface="Times New Roman"/>
              </a:rPr>
              <a:t>metrics with each dynamic calling context</a:t>
            </a:r>
          </a:p>
          <a:p>
            <a:pPr marL="787400" lvl="1" indent="-393700" eaLnBrk="1" hangingPunct="1"/>
            <a:r>
              <a:rPr lang="en-US" dirty="0">
                <a:cs typeface="Times New Roman"/>
              </a:rPr>
              <a:t>H</a:t>
            </a:r>
            <a:r>
              <a:rPr lang="en-US" dirty="0" smtClean="0">
                <a:cs typeface="Times New Roman"/>
              </a:rPr>
              <a:t>igh</a:t>
            </a:r>
            <a:r>
              <a:rPr lang="en-US" dirty="0">
                <a:cs typeface="Times New Roman"/>
              </a:rPr>
              <a:t>-level, hierarchical view of distribution of costs</a:t>
            </a:r>
          </a:p>
          <a:p>
            <a:pPr marL="787400" lvl="1" indent="-393700" eaLnBrk="1" hangingPunct="1"/>
            <a:r>
              <a:rPr lang="en-US" dirty="0">
                <a:cs typeface="Times New Roman"/>
              </a:rPr>
              <a:t>E</a:t>
            </a:r>
            <a:r>
              <a:rPr lang="en-US" dirty="0" smtClean="0">
                <a:cs typeface="Times New Roman"/>
              </a:rPr>
              <a:t>xample</a:t>
            </a:r>
            <a:r>
              <a:rPr lang="en-US" dirty="0">
                <a:cs typeface="Times New Roman"/>
              </a:rPr>
              <a:t>: quantify initialization, solve, post-processing</a:t>
            </a:r>
          </a:p>
          <a:p>
            <a:pPr eaLnBrk="1" hangingPunct="1"/>
            <a:r>
              <a:rPr lang="en-US" dirty="0">
                <a:cs typeface="Times New Roman"/>
              </a:rPr>
              <a:t>Caller</a:t>
            </a:r>
            <a:r>
              <a:rPr lang="ja-JP" altLang="en-US" dirty="0">
                <a:cs typeface="Times New Roman"/>
              </a:rPr>
              <a:t>’</a:t>
            </a:r>
            <a:r>
              <a:rPr lang="en-US" altLang="ja-JP" dirty="0">
                <a:cs typeface="Times New Roman"/>
              </a:rPr>
              <a:t>s view - </a:t>
            </a:r>
            <a:r>
              <a:rPr lang="ja-JP" altLang="en-US" dirty="0">
                <a:cs typeface="Times New Roman"/>
              </a:rPr>
              <a:t>“</a:t>
            </a:r>
            <a:r>
              <a:rPr lang="en-US" altLang="ja-JP" dirty="0">
                <a:cs typeface="Times New Roman"/>
              </a:rPr>
              <a:t>bottom-up</a:t>
            </a:r>
            <a:r>
              <a:rPr lang="ja-JP" altLang="en-US" dirty="0">
                <a:cs typeface="Times New Roman"/>
              </a:rPr>
              <a:t>”</a:t>
            </a:r>
            <a:r>
              <a:rPr lang="en-US" altLang="ja-JP" dirty="0">
                <a:cs typeface="Times New Roman"/>
              </a:rPr>
              <a:t> (up the call chain)</a:t>
            </a:r>
          </a:p>
          <a:p>
            <a:pPr marL="787400" lvl="1" indent="-393700" eaLnBrk="1" hangingPunct="1"/>
            <a:r>
              <a:rPr lang="en-US" dirty="0">
                <a:cs typeface="Times New Roman"/>
              </a:rPr>
              <a:t>A</a:t>
            </a:r>
            <a:r>
              <a:rPr lang="en-US" dirty="0" smtClean="0">
                <a:cs typeface="Times New Roman"/>
              </a:rPr>
              <a:t>pportion </a:t>
            </a:r>
            <a:r>
              <a:rPr lang="en-US" dirty="0">
                <a:cs typeface="Times New Roman"/>
              </a:rPr>
              <a:t>a procedure</a:t>
            </a:r>
            <a:r>
              <a:rPr lang="ja-JP" altLang="en-US" dirty="0">
                <a:cs typeface="Times New Roman"/>
              </a:rPr>
              <a:t>’</a:t>
            </a:r>
            <a:r>
              <a:rPr lang="en-US" altLang="ja-JP" dirty="0">
                <a:cs typeface="Times New Roman"/>
              </a:rPr>
              <a:t>s metrics to its dynamic calling contexts</a:t>
            </a:r>
          </a:p>
          <a:p>
            <a:pPr marL="787400" lvl="1" indent="-393700" eaLnBrk="1" hangingPunct="1"/>
            <a:r>
              <a:rPr lang="en-US" dirty="0">
                <a:cs typeface="Times New Roman"/>
              </a:rPr>
              <a:t>U</a:t>
            </a:r>
            <a:r>
              <a:rPr lang="en-US" dirty="0" smtClean="0">
                <a:cs typeface="Times New Roman"/>
              </a:rPr>
              <a:t>nderstand </a:t>
            </a:r>
            <a:r>
              <a:rPr lang="en-US" dirty="0">
                <a:cs typeface="Times New Roman"/>
              </a:rPr>
              <a:t>costs of a procedure called in many places</a:t>
            </a:r>
          </a:p>
          <a:p>
            <a:pPr marL="787400" lvl="1" indent="-393700" eaLnBrk="1" hangingPunct="1"/>
            <a:r>
              <a:rPr lang="en-US" dirty="0">
                <a:cs typeface="Times New Roman"/>
              </a:rPr>
              <a:t>E</a:t>
            </a:r>
            <a:r>
              <a:rPr lang="en-US" dirty="0" smtClean="0">
                <a:cs typeface="Times New Roman"/>
              </a:rPr>
              <a:t>xample</a:t>
            </a:r>
            <a:r>
              <a:rPr lang="en-US" dirty="0">
                <a:cs typeface="Times New Roman"/>
              </a:rPr>
              <a:t>: see where PGAS put traffic is originating</a:t>
            </a:r>
          </a:p>
          <a:p>
            <a:pPr eaLnBrk="1" hangingPunct="1"/>
            <a:r>
              <a:rPr lang="en-US" dirty="0">
                <a:cs typeface="Times New Roman"/>
              </a:rPr>
              <a:t>Flat view - ignores the calling context of each sample point</a:t>
            </a:r>
          </a:p>
          <a:p>
            <a:pPr marL="787400" lvl="1" indent="-393700" eaLnBrk="1" hangingPunct="1"/>
            <a:r>
              <a:rPr lang="en-US" dirty="0">
                <a:cs typeface="Times New Roman"/>
              </a:rPr>
              <a:t>A</a:t>
            </a:r>
            <a:r>
              <a:rPr lang="en-US" dirty="0" smtClean="0">
                <a:cs typeface="Times New Roman"/>
              </a:rPr>
              <a:t>ggregate </a:t>
            </a:r>
            <a:r>
              <a:rPr lang="en-US" dirty="0">
                <a:cs typeface="Times New Roman"/>
              </a:rPr>
              <a:t>all metrics for a procedure, from any context</a:t>
            </a:r>
          </a:p>
          <a:p>
            <a:pPr marL="787400" lvl="1" indent="-393700" eaLnBrk="1" hangingPunct="1"/>
            <a:r>
              <a:rPr lang="en-US" dirty="0">
                <a:cs typeface="Times New Roman"/>
              </a:rPr>
              <a:t>A</a:t>
            </a:r>
            <a:r>
              <a:rPr lang="en-US" dirty="0" smtClean="0">
                <a:cs typeface="Times New Roman"/>
              </a:rPr>
              <a:t>ttribute </a:t>
            </a:r>
            <a:r>
              <a:rPr lang="en-US" dirty="0">
                <a:cs typeface="Times New Roman"/>
              </a:rPr>
              <a:t>costs to loop nests and lines within a procedure</a:t>
            </a:r>
          </a:p>
          <a:p>
            <a:pPr marL="787400" lvl="1" indent="-393700" eaLnBrk="1" hangingPunct="1"/>
            <a:r>
              <a:rPr lang="en-US" dirty="0">
                <a:cs typeface="Times New Roman"/>
              </a:rPr>
              <a:t>E</a:t>
            </a:r>
            <a:r>
              <a:rPr lang="en-US" dirty="0" smtClean="0">
                <a:cs typeface="Times New Roman"/>
              </a:rPr>
              <a:t>xample</a:t>
            </a:r>
            <a:r>
              <a:rPr lang="en-US" dirty="0">
                <a:cs typeface="Times New Roman"/>
              </a:rPr>
              <a:t>: assess the overall memory hierarchy performance within a critical procedure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CE5A25-4F30-4E43-9E5E-758DD3CDE024}" type="slidenum">
              <a:rPr lang="en-US" sz="900" b="0" smtClean="0">
                <a:solidFill>
                  <a:schemeClr val="bg1"/>
                </a:solidFill>
              </a:rPr>
              <a:pPr>
                <a:defRPr/>
              </a:pPr>
              <a:t>31</a:t>
            </a:fld>
            <a:endParaRPr lang="en-US" sz="900" b="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25883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eaLnBrk="1" hangingPunct="1">
              <a:defRPr/>
            </a:pPr>
            <a:r>
              <a:rPr lang="en-US" sz="3200" dirty="0" smtClean="0">
                <a:solidFill>
                  <a:srgbClr val="000000"/>
                </a:solidFill>
              </a:rPr>
              <a:t>Using </a:t>
            </a:r>
            <a:r>
              <a:rPr lang="en-US" sz="3200" dirty="0" err="1" smtClean="0">
                <a:solidFill>
                  <a:srgbClr val="000000"/>
                </a:solidFill>
              </a:rPr>
              <a:t>HPCToolkit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56675" name="Rectangle 3"/>
          <p:cNvSpPr>
            <a:spLocks noGrp="1" noChangeArrowheads="1"/>
          </p:cNvSpPr>
          <p:nvPr>
            <p:ph idx="1"/>
          </p:nvPr>
        </p:nvSpPr>
        <p:spPr/>
        <p:txBody>
          <a:bodyPr rIns="130174">
            <a:normAutofit fontScale="77500" lnSpcReduction="20000"/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lang="en-US" dirty="0" smtClean="0">
                <a:cs typeface="Times New Roman"/>
              </a:rPr>
              <a:t>Add </a:t>
            </a:r>
            <a:r>
              <a:rPr lang="en-US" dirty="0" err="1">
                <a:cs typeface="Times New Roman"/>
              </a:rPr>
              <a:t>hpctoolkit</a:t>
            </a:r>
            <a:r>
              <a:rPr lang="ja-JP" altLang="en-US" dirty="0">
                <a:cs typeface="Times New Roman"/>
              </a:rPr>
              <a:t>’</a:t>
            </a:r>
            <a:r>
              <a:rPr lang="en-US" dirty="0">
                <a:cs typeface="Times New Roman"/>
              </a:rPr>
              <a:t>s bin directory to your path </a:t>
            </a:r>
            <a:endParaRPr lang="en-US" dirty="0" smtClean="0">
              <a:cs typeface="Times New Roman"/>
            </a:endParaRPr>
          </a:p>
          <a:p>
            <a:pPr eaLnBrk="1" hangingPunct="1">
              <a:spcBef>
                <a:spcPts val="1113"/>
              </a:spcBef>
              <a:defRPr/>
            </a:pPr>
            <a:r>
              <a:rPr lang="en-US" dirty="0">
                <a:cs typeface="Times New Roman"/>
              </a:rPr>
              <a:t>A</a:t>
            </a:r>
            <a:r>
              <a:rPr lang="en-US" dirty="0" smtClean="0">
                <a:cs typeface="Times New Roman"/>
              </a:rPr>
              <a:t>djust </a:t>
            </a:r>
            <a:r>
              <a:rPr lang="en-US" dirty="0">
                <a:cs typeface="Times New Roman"/>
              </a:rPr>
              <a:t>your compiler flags for your application</a:t>
            </a:r>
          </a:p>
          <a:p>
            <a:pPr marL="787400" lvl="1" indent="-393700" eaLnBrk="1" hangingPunct="1">
              <a:spcBef>
                <a:spcPts val="425"/>
              </a:spcBef>
              <a:defRPr/>
            </a:pPr>
            <a:r>
              <a:rPr lang="en-US" dirty="0" smtClean="0">
                <a:cs typeface="Times New Roman"/>
              </a:rPr>
              <a:t>Add –g to retain line map information</a:t>
            </a:r>
          </a:p>
          <a:p>
            <a:pPr eaLnBrk="1" hangingPunct="1">
              <a:spcBef>
                <a:spcPts val="1113"/>
              </a:spcBef>
              <a:defRPr/>
            </a:pPr>
            <a:r>
              <a:rPr lang="en-US" dirty="0" smtClean="0">
                <a:cs typeface="Times New Roman"/>
              </a:rPr>
              <a:t>Decide </a:t>
            </a:r>
            <a:r>
              <a:rPr lang="en-US" dirty="0">
                <a:cs typeface="Times New Roman"/>
              </a:rPr>
              <a:t>what hardware counters to </a:t>
            </a:r>
            <a:r>
              <a:rPr lang="en-US" dirty="0" smtClean="0">
                <a:cs typeface="Times New Roman"/>
              </a:rPr>
              <a:t>monitor</a:t>
            </a:r>
          </a:p>
          <a:p>
            <a:pPr>
              <a:spcBef>
                <a:spcPts val="513"/>
              </a:spcBef>
            </a:pPr>
            <a:r>
              <a:rPr lang="en-US" dirty="0">
                <a:cs typeface="Times New Roman"/>
              </a:rPr>
              <a:t>Profile execution:</a:t>
            </a:r>
          </a:p>
          <a:p>
            <a:pPr lvl="1">
              <a:spcBef>
                <a:spcPts val="513"/>
              </a:spcBef>
            </a:pPr>
            <a:r>
              <a:rPr lang="en-US" dirty="0" smtClean="0">
                <a:cs typeface="Times New Roman"/>
              </a:rPr>
              <a:t>Produces </a:t>
            </a:r>
            <a:r>
              <a:rPr lang="en-US" dirty="0">
                <a:cs typeface="Times New Roman"/>
              </a:rPr>
              <a:t>one .</a:t>
            </a:r>
            <a:r>
              <a:rPr lang="en-US" dirty="0" err="1">
                <a:cs typeface="Times New Roman"/>
              </a:rPr>
              <a:t>hpcrun</a:t>
            </a:r>
            <a:r>
              <a:rPr lang="en-US" dirty="0">
                <a:cs typeface="Times New Roman"/>
              </a:rPr>
              <a:t> results file per thread</a:t>
            </a:r>
          </a:p>
          <a:p>
            <a:pPr>
              <a:spcBef>
                <a:spcPts val="513"/>
              </a:spcBef>
            </a:pPr>
            <a:r>
              <a:rPr lang="en-US" dirty="0">
                <a:cs typeface="Times New Roman"/>
              </a:rPr>
              <a:t>Recover program structure</a:t>
            </a:r>
          </a:p>
          <a:p>
            <a:pPr lvl="1">
              <a:spcBef>
                <a:spcPts val="513"/>
              </a:spcBef>
            </a:pPr>
            <a:r>
              <a:rPr lang="en-US" dirty="0" err="1">
                <a:cs typeface="Times New Roman"/>
              </a:rPr>
              <a:t>hpcstruct</a:t>
            </a:r>
            <a:r>
              <a:rPr lang="en-US" dirty="0">
                <a:cs typeface="Times New Roman"/>
              </a:rPr>
              <a:t> &lt;command&gt;</a:t>
            </a:r>
          </a:p>
          <a:p>
            <a:pPr lvl="1">
              <a:spcBef>
                <a:spcPts val="513"/>
              </a:spcBef>
            </a:pPr>
            <a:r>
              <a:rPr lang="en-US" dirty="0">
                <a:cs typeface="Times New Roman"/>
              </a:rPr>
              <a:t>Produces one .</a:t>
            </a:r>
            <a:r>
              <a:rPr lang="en-US" dirty="0" err="1">
                <a:cs typeface="Times New Roman"/>
              </a:rPr>
              <a:t>hpcstruct</a:t>
            </a:r>
            <a:r>
              <a:rPr lang="en-US" dirty="0">
                <a:cs typeface="Times New Roman"/>
              </a:rPr>
              <a:t> file containing the loop structure of the binary</a:t>
            </a:r>
          </a:p>
          <a:p>
            <a:pPr>
              <a:spcBef>
                <a:spcPts val="513"/>
              </a:spcBef>
            </a:pPr>
            <a:r>
              <a:rPr lang="en-US" dirty="0">
                <a:cs typeface="Times New Roman"/>
              </a:rPr>
              <a:t>Interpret profile / correlate measurements with source code</a:t>
            </a:r>
          </a:p>
          <a:p>
            <a:pPr lvl="1">
              <a:spcBef>
                <a:spcPts val="513"/>
              </a:spcBef>
            </a:pPr>
            <a:r>
              <a:rPr lang="en-US" dirty="0" err="1">
                <a:cs typeface="Times New Roman"/>
              </a:rPr>
              <a:t>hpcprof</a:t>
            </a:r>
            <a:r>
              <a:rPr lang="en-US" dirty="0">
                <a:cs typeface="Times New Roman"/>
              </a:rPr>
              <a:t> [–S &lt;</a:t>
            </a:r>
            <a:r>
              <a:rPr lang="en-US" dirty="0" err="1">
                <a:cs typeface="Times New Roman"/>
              </a:rPr>
              <a:t>hpcstruct_file</a:t>
            </a:r>
            <a:r>
              <a:rPr lang="en-US" dirty="0">
                <a:cs typeface="Times New Roman"/>
              </a:rPr>
              <a:t>&gt;] [-M thread] [–o &lt;</a:t>
            </a:r>
            <a:r>
              <a:rPr lang="en-US" dirty="0" err="1">
                <a:cs typeface="Times New Roman"/>
              </a:rPr>
              <a:t>output_db_name</a:t>
            </a:r>
            <a:r>
              <a:rPr lang="en-US" dirty="0">
                <a:cs typeface="Times New Roman"/>
              </a:rPr>
              <a:t>&gt;] &lt;</a:t>
            </a:r>
            <a:r>
              <a:rPr lang="en-US" dirty="0" err="1">
                <a:cs typeface="Times New Roman"/>
              </a:rPr>
              <a:t>hpcrun_files</a:t>
            </a:r>
            <a:r>
              <a:rPr lang="en-US" dirty="0">
                <a:cs typeface="Times New Roman"/>
              </a:rPr>
              <a:t>&gt;</a:t>
            </a:r>
          </a:p>
          <a:p>
            <a:pPr lvl="1">
              <a:spcBef>
                <a:spcPts val="513"/>
              </a:spcBef>
            </a:pPr>
            <a:r>
              <a:rPr lang="en-US" dirty="0">
                <a:cs typeface="Times New Roman"/>
              </a:rPr>
              <a:t>Creates performance database</a:t>
            </a:r>
          </a:p>
          <a:p>
            <a:pPr>
              <a:spcBef>
                <a:spcPts val="513"/>
              </a:spcBef>
            </a:pPr>
            <a:r>
              <a:rPr lang="en-US" dirty="0">
                <a:cs typeface="Times New Roman"/>
              </a:rPr>
              <a:t>Use </a:t>
            </a:r>
            <a:r>
              <a:rPr lang="en-US" dirty="0" err="1">
                <a:cs typeface="Times New Roman"/>
              </a:rPr>
              <a:t>hpcviewer</a:t>
            </a:r>
            <a:r>
              <a:rPr lang="en-US" dirty="0">
                <a:cs typeface="Times New Roman"/>
              </a:rPr>
              <a:t> to visualize the performance </a:t>
            </a:r>
            <a:r>
              <a:rPr lang="en-US" dirty="0" smtClean="0">
                <a:cs typeface="Times New Roman"/>
              </a:rPr>
              <a:t>database</a:t>
            </a:r>
            <a:endParaRPr lang="en-US" dirty="0">
              <a:cs typeface="Times New Roman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Times New Roman"/>
              </a:rPr>
              <a:t>Parallel Performance Tools: A Short Course, </a:t>
            </a:r>
            <a:r>
              <a:rPr lang="en-US" dirty="0" err="1" smtClean="0">
                <a:latin typeface="Times New Roman"/>
              </a:rPr>
              <a:t>Beihang</a:t>
            </a:r>
            <a:r>
              <a:rPr lang="en-US" dirty="0" smtClean="0">
                <a:latin typeface="Times New Roman"/>
              </a:rPr>
              <a:t>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19EA8-EE05-6842-B19D-E075CEB9E04D}" type="slidenum">
              <a:rPr lang="en-US" sz="900" b="0" smtClean="0">
                <a:solidFill>
                  <a:schemeClr val="bg1"/>
                </a:solidFill>
              </a:rPr>
              <a:pPr>
                <a:defRPr/>
              </a:pPr>
              <a:t>32</a:t>
            </a:fld>
            <a:endParaRPr lang="en-US" sz="900" b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328257"/>
      </p:ext>
    </p:extLst>
  </p:cSld>
  <p:clrMapOvr>
    <a:masterClrMapping/>
  </p:clrMapOvr>
  <p:transition xmlns:p14="http://schemas.microsoft.com/office/powerpoint/2010/main"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/>
              <a:t>Vampir</a:t>
            </a:r>
            <a:endParaRPr lang="de-DE" sz="1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2745234"/>
            <a:ext cx="9144000" cy="1752600"/>
          </a:xfrm>
        </p:spPr>
        <p:txBody>
          <a:bodyPr>
            <a:normAutofit/>
          </a:bodyPr>
          <a:lstStyle/>
          <a:p>
            <a:pPr eaLnBrk="1" hangingPunct="1">
              <a:spcBef>
                <a:spcPts val="550"/>
              </a:spcBef>
              <a:buClr>
                <a:srgbClr val="336699"/>
              </a:buClr>
            </a:pPr>
            <a:r>
              <a:rPr lang="en-GB" dirty="0" smtClean="0"/>
              <a:t>Wolfgang Nagel</a:t>
            </a:r>
          </a:p>
          <a:p>
            <a:pPr eaLnBrk="1" hangingPunct="1">
              <a:spcBef>
                <a:spcPts val="550"/>
              </a:spcBef>
              <a:buClr>
                <a:srgbClr val="336699"/>
              </a:buClr>
            </a:pPr>
            <a:r>
              <a:rPr lang="en-GB" dirty="0" smtClean="0"/>
              <a:t>ZIH</a:t>
            </a:r>
            <a:r>
              <a:rPr lang="en-GB" dirty="0"/>
              <a:t>, </a:t>
            </a:r>
            <a:r>
              <a:rPr lang="en-GB" dirty="0" err="1"/>
              <a:t>Technische</a:t>
            </a:r>
            <a:r>
              <a:rPr lang="en-GB" dirty="0"/>
              <a:t> </a:t>
            </a:r>
            <a:r>
              <a:rPr lang="en-GB" dirty="0" err="1"/>
              <a:t>Universität</a:t>
            </a:r>
            <a:r>
              <a:rPr lang="en-GB" dirty="0"/>
              <a:t> </a:t>
            </a:r>
            <a:r>
              <a:rPr lang="en-GB" dirty="0" smtClean="0"/>
              <a:t>Dresden (Germany)</a:t>
            </a:r>
          </a:p>
          <a:p>
            <a:pPr>
              <a:spcBef>
                <a:spcPts val="550"/>
              </a:spcBef>
              <a:buClr>
                <a:srgbClr val="336699"/>
              </a:buClr>
            </a:pPr>
            <a:r>
              <a:rPr lang="en-US" dirty="0" smtClean="0">
                <a:solidFill>
                  <a:schemeClr val="accent2"/>
                </a:solidFill>
                <a:hlinkClick r:id="rId3"/>
              </a:rPr>
              <a:t>http</a:t>
            </a:r>
            <a:r>
              <a:rPr lang="en-US" dirty="0">
                <a:solidFill>
                  <a:schemeClr val="accent2"/>
                </a:solidFill>
                <a:hlinkClick r:id="rId3"/>
              </a:rPr>
              <a:t>://</a:t>
            </a:r>
            <a:r>
              <a:rPr lang="en-US" dirty="0" smtClean="0">
                <a:solidFill>
                  <a:schemeClr val="accent2"/>
                </a:solidFill>
                <a:hlinkClick r:id="rId3"/>
              </a:rPr>
              <a:t>www.vampir.eu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endParaRPr lang="en-GB" dirty="0"/>
          </a:p>
        </p:txBody>
      </p:sp>
      <p:pic>
        <p:nvPicPr>
          <p:cNvPr id="4" name="Picture 3" descr="vampir_transp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800600"/>
            <a:ext cx="2088731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/>
              </a:rPr>
              <a:t>Parallel Performance Tools: A Short Course, </a:t>
            </a:r>
            <a:r>
              <a:rPr lang="en-US" dirty="0" err="1" smtClean="0">
                <a:latin typeface="Times New Roman"/>
              </a:rPr>
              <a:t>Beihang</a:t>
            </a:r>
            <a:r>
              <a:rPr lang="en-US" dirty="0" smtClean="0">
                <a:latin typeface="Times New Roman"/>
              </a:rPr>
              <a:t>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ACA19EA8-EE05-6842-B19D-E075CEB9E04D}" type="slidenum">
              <a:rPr lang="en-US" sz="900" b="0" smtClean="0">
                <a:solidFill>
                  <a:schemeClr val="bg1"/>
                </a:solidFill>
              </a:rPr>
              <a:pPr>
                <a:defRPr/>
              </a:pPr>
              <a:t>33</a:t>
            </a:fld>
            <a:endParaRPr lang="en-US" sz="900" b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305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46063"/>
            <a:ext cx="5562600" cy="411162"/>
          </a:xfrm>
        </p:spPr>
        <p:txBody>
          <a:bodyPr/>
          <a:lstStyle/>
          <a:p>
            <a:pPr eaLnBrk="1" hangingPunct="1"/>
            <a:r>
              <a:rPr lang="en-US" dirty="0" smtClean="0"/>
              <a:t>Mission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 smtClean="0"/>
              <a:t>Visualization of dynamics</a:t>
            </a:r>
            <a:br>
              <a:rPr lang="en-US" dirty="0" smtClean="0"/>
            </a:br>
            <a:r>
              <a:rPr lang="en-US" dirty="0" smtClean="0"/>
              <a:t>of complex parallel processes</a:t>
            </a:r>
          </a:p>
          <a:p>
            <a:pPr eaLnBrk="1" hangingPunct="1"/>
            <a:r>
              <a:rPr lang="en-US" dirty="0" smtClean="0"/>
              <a:t>Requires two components</a:t>
            </a:r>
          </a:p>
          <a:p>
            <a:pPr lvl="1" eaLnBrk="1" hangingPunct="1"/>
            <a:r>
              <a:rPr lang="en-US" dirty="0" smtClean="0"/>
              <a:t>Monitor/Collector (Score-P)</a:t>
            </a:r>
          </a:p>
          <a:p>
            <a:pPr lvl="1" eaLnBrk="1" hangingPunct="1"/>
            <a:r>
              <a:rPr lang="en-US" dirty="0" smtClean="0"/>
              <a:t>Charts/Browser (</a:t>
            </a:r>
            <a:r>
              <a:rPr lang="en-US" dirty="0" err="1" smtClean="0"/>
              <a:t>Vampir</a:t>
            </a:r>
            <a:r>
              <a:rPr lang="en-US" dirty="0" smtClean="0"/>
              <a:t>)</a:t>
            </a:r>
            <a:endParaRPr lang="de-DE" b="1" dirty="0" smtClean="0"/>
          </a:p>
          <a:p>
            <a:pPr marL="0" indent="0" eaLnBrk="1" hangingPunct="1"/>
            <a:endParaRPr lang="de-DE" b="1" dirty="0" smtClean="0"/>
          </a:p>
          <a:p>
            <a:pPr marL="0" indent="0">
              <a:buNone/>
            </a:pPr>
            <a:r>
              <a:rPr lang="de-DE" b="1" dirty="0" err="1" smtClean="0"/>
              <a:t>Typical</a:t>
            </a:r>
            <a:r>
              <a:rPr lang="de-DE" b="1" dirty="0" smtClean="0"/>
              <a:t> </a:t>
            </a:r>
            <a:r>
              <a:rPr lang="de-DE" b="1" dirty="0" err="1" smtClean="0"/>
              <a:t>questions</a:t>
            </a:r>
            <a:r>
              <a:rPr lang="de-DE" b="1" dirty="0" smtClean="0"/>
              <a:t> </a:t>
            </a:r>
            <a:r>
              <a:rPr lang="de-DE" b="1" dirty="0" err="1" smtClean="0"/>
              <a:t>that</a:t>
            </a:r>
            <a:r>
              <a:rPr lang="de-DE" b="1" dirty="0" smtClean="0"/>
              <a:t> Vampir </a:t>
            </a:r>
            <a:r>
              <a:rPr lang="de-DE" b="1" dirty="0" err="1" smtClean="0"/>
              <a:t>helps</a:t>
            </a:r>
            <a:r>
              <a:rPr lang="de-DE" b="1" dirty="0" smtClean="0"/>
              <a:t> </a:t>
            </a:r>
            <a:r>
              <a:rPr lang="de-DE" b="1" dirty="0" err="1" smtClean="0"/>
              <a:t>to</a:t>
            </a:r>
            <a:r>
              <a:rPr lang="de-DE" b="1" dirty="0" smtClean="0"/>
              <a:t> </a:t>
            </a:r>
            <a:r>
              <a:rPr lang="de-DE" b="1" dirty="0" err="1" smtClean="0"/>
              <a:t>answer</a:t>
            </a:r>
            <a:r>
              <a:rPr lang="de-DE" b="1" dirty="0" smtClean="0"/>
              <a:t>:</a:t>
            </a:r>
          </a:p>
          <a:p>
            <a:pPr lvl="1"/>
            <a:r>
              <a:rPr lang="en-US" dirty="0" smtClean="0"/>
              <a:t>What happens in my application execution during a given time in a given process or thread?</a:t>
            </a:r>
          </a:p>
          <a:p>
            <a:pPr lvl="1"/>
            <a:r>
              <a:rPr lang="en-US" dirty="0" smtClean="0"/>
              <a:t>How do the communication patterns of my application execute on a real system?</a:t>
            </a:r>
          </a:p>
          <a:p>
            <a:pPr lvl="1"/>
            <a:r>
              <a:rPr lang="en-GB" dirty="0" smtClean="0"/>
              <a:t>Are there any imbalances in computation, I/O or memory usage and how do they affect the parallel execution of my application?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1" y="838201"/>
            <a:ext cx="3486242" cy="249644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23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Event Trace Visualization with Vampir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32896" y="984250"/>
            <a:ext cx="9011104" cy="5540375"/>
          </a:xfrm>
        </p:spPr>
        <p:txBody>
          <a:bodyPr/>
          <a:lstStyle/>
          <a:p>
            <a:r>
              <a:rPr lang="en-US" dirty="0"/>
              <a:t>Alternative and supplement to automatic analysis</a:t>
            </a:r>
          </a:p>
          <a:p>
            <a:r>
              <a:rPr lang="en-US" dirty="0"/>
              <a:t>Show dynamic run-time behavior graphically at any level of </a:t>
            </a:r>
            <a:r>
              <a:rPr lang="en-US" dirty="0" smtClean="0"/>
              <a:t>detail</a:t>
            </a:r>
          </a:p>
          <a:p>
            <a:r>
              <a:rPr lang="en-US" dirty="0" smtClean="0"/>
              <a:t>Provide statistics and performance metrics</a:t>
            </a:r>
          </a:p>
          <a:p>
            <a:pPr lvl="1">
              <a:buNone/>
            </a:pPr>
            <a:endParaRPr lang="en-US" dirty="0"/>
          </a:p>
          <a:p>
            <a:pPr marL="457200" lvl="1" indent="0" eaLnBrk="1" hangingPunct="1">
              <a:buNone/>
            </a:pPr>
            <a:endParaRPr lang="en-GB" dirty="0" smtClean="0"/>
          </a:p>
          <a:p>
            <a:pPr marL="457200" lvl="1" indent="0" eaLnBrk="1" hangingPunct="1">
              <a:buNone/>
            </a:pPr>
            <a:endParaRPr lang="en-GB" dirty="0" smtClean="0"/>
          </a:p>
          <a:p>
            <a:pPr marL="457200" lvl="1" indent="0" eaLnBrk="1" hangingPunct="1">
              <a:buNone/>
            </a:pPr>
            <a:endParaRPr lang="en-GB" dirty="0"/>
          </a:p>
          <a:p>
            <a:pPr marL="57150" indent="0">
              <a:buNone/>
            </a:pPr>
            <a:endParaRPr lang="en-US" sz="2000" dirty="0">
              <a:latin typeface="Arial" charset="0"/>
              <a:cs typeface="Arial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749184"/>
            <a:ext cx="3068340" cy="137194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244344"/>
            <a:ext cx="3068340" cy="129614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508259" y="3436328"/>
            <a:ext cx="442378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7" lvl="1" indent="0" eaLnBrk="1" hangingPunct="1">
              <a:buNone/>
            </a:pPr>
            <a:r>
              <a:rPr lang="en-GB" sz="2400" b="1" dirty="0">
                <a:latin typeface="Times New Roman"/>
                <a:cs typeface="Times New Roman"/>
              </a:rPr>
              <a:t>Timeline </a:t>
            </a:r>
            <a:r>
              <a:rPr lang="en-GB" sz="2400" b="1" dirty="0" smtClean="0">
                <a:latin typeface="Times New Roman"/>
                <a:cs typeface="Times New Roman"/>
              </a:rPr>
              <a:t>charts</a:t>
            </a:r>
          </a:p>
          <a:p>
            <a:pPr marL="285750" indent="-285750" eaLnBrk="0" hangingPunct="0">
              <a:spcBef>
                <a:spcPct val="20000"/>
              </a:spcBef>
              <a:buFont typeface="Arial" pitchFamily="34" charset="0"/>
              <a:buChar char="–"/>
            </a:pPr>
            <a:r>
              <a:rPr lang="en-GB" sz="2000" dirty="0">
                <a:latin typeface="Times New Roman"/>
                <a:ea typeface="ＭＳ Ｐゴシック" charset="-128"/>
                <a:cs typeface="Times New Roman"/>
              </a:rPr>
              <a:t>Show application activities and </a:t>
            </a:r>
            <a:br>
              <a:rPr lang="en-GB" sz="2000" dirty="0">
                <a:latin typeface="Times New Roman"/>
                <a:ea typeface="ＭＳ Ｐゴシック" charset="-128"/>
                <a:cs typeface="Times New Roman"/>
              </a:rPr>
            </a:br>
            <a:r>
              <a:rPr lang="en-GB" sz="2000" dirty="0">
                <a:latin typeface="Times New Roman"/>
                <a:ea typeface="ＭＳ Ｐゴシック" charset="-128"/>
                <a:cs typeface="Times New Roman"/>
              </a:rPr>
              <a:t>communication along a time axis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39552" y="4941168"/>
            <a:ext cx="439248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7" lvl="1" indent="0" eaLnBrk="1" hangingPunct="1">
              <a:buNone/>
            </a:pPr>
            <a:r>
              <a:rPr lang="en-GB" sz="2400" b="1" dirty="0">
                <a:latin typeface="Times New Roman"/>
                <a:cs typeface="Times New Roman"/>
              </a:rPr>
              <a:t>Summary </a:t>
            </a:r>
            <a:r>
              <a:rPr lang="en-GB" sz="2400" b="1" dirty="0" smtClean="0">
                <a:latin typeface="Times New Roman"/>
                <a:cs typeface="Times New Roman"/>
              </a:rPr>
              <a:t>charts</a:t>
            </a:r>
          </a:p>
          <a:p>
            <a:pPr marL="285750" lvl="1" indent="-285750" eaLnBrk="0" hangingPunct="0">
              <a:spcBef>
                <a:spcPct val="20000"/>
              </a:spcBef>
              <a:buFont typeface="Arial" pitchFamily="34" charset="0"/>
              <a:buChar char="–"/>
            </a:pPr>
            <a:r>
              <a:rPr lang="en-GB" sz="2000" dirty="0">
                <a:latin typeface="Times New Roman"/>
                <a:ea typeface="ＭＳ Ｐゴシック" charset="-128"/>
                <a:cs typeface="Times New Roman"/>
              </a:rPr>
              <a:t>Provide quantitative results for </a:t>
            </a:r>
            <a:r>
              <a:rPr lang="en-GB" sz="2000" dirty="0" smtClean="0">
                <a:latin typeface="Times New Roman"/>
                <a:ea typeface="ＭＳ Ｐゴシック" charset="-128"/>
                <a:cs typeface="Times New Roman"/>
              </a:rPr>
              <a:t>the currently </a:t>
            </a:r>
            <a:r>
              <a:rPr lang="en-GB" sz="2000" dirty="0">
                <a:latin typeface="Times New Roman"/>
                <a:ea typeface="ＭＳ Ｐゴシック" charset="-128"/>
                <a:cs typeface="Times New Roman"/>
              </a:rPr>
              <a:t>selected time interval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0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cs typeface="Times New Roman"/>
              </a:rPr>
              <a:t>Vampir – Visualization Modes (1)</a:t>
            </a:r>
            <a:endParaRPr lang="en-GB" dirty="0">
              <a:cs typeface="Times New Roman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39200" y="1113271"/>
            <a:ext cx="753718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marL="342900" indent="-342900">
              <a:tabLst>
                <a:tab pos="241300" algn="l"/>
                <a:tab pos="698500" algn="l"/>
                <a:tab pos="1155700" algn="l"/>
                <a:tab pos="1612900" algn="l"/>
                <a:tab pos="2070100" algn="l"/>
                <a:tab pos="2527300" algn="l"/>
                <a:tab pos="2984500" algn="l"/>
                <a:tab pos="3441700" algn="l"/>
                <a:tab pos="3898900" algn="l"/>
                <a:tab pos="4356100" algn="l"/>
                <a:tab pos="4813300" algn="l"/>
                <a:tab pos="5270500" algn="l"/>
                <a:tab pos="5727700" algn="l"/>
                <a:tab pos="6184900" algn="l"/>
                <a:tab pos="6642100" algn="l"/>
                <a:tab pos="7099300" algn="l"/>
                <a:tab pos="7556500" algn="l"/>
                <a:tab pos="8013700" algn="l"/>
                <a:tab pos="8470900" algn="l"/>
                <a:tab pos="8928100" algn="l"/>
                <a:tab pos="93853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54013" indent="-354013">
              <a:tabLst>
                <a:tab pos="241300" algn="l"/>
                <a:tab pos="698500" algn="l"/>
                <a:tab pos="1155700" algn="l"/>
                <a:tab pos="1612900" algn="l"/>
                <a:tab pos="2070100" algn="l"/>
                <a:tab pos="2527300" algn="l"/>
                <a:tab pos="2984500" algn="l"/>
                <a:tab pos="3441700" algn="l"/>
                <a:tab pos="3898900" algn="l"/>
                <a:tab pos="4356100" algn="l"/>
                <a:tab pos="4813300" algn="l"/>
                <a:tab pos="5270500" algn="l"/>
                <a:tab pos="5727700" algn="l"/>
                <a:tab pos="6184900" algn="l"/>
                <a:tab pos="6642100" algn="l"/>
                <a:tab pos="7099300" algn="l"/>
                <a:tab pos="7556500" algn="l"/>
                <a:tab pos="8013700" algn="l"/>
                <a:tab pos="8470900" algn="l"/>
                <a:tab pos="8928100" algn="l"/>
                <a:tab pos="93853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241300" algn="l"/>
                <a:tab pos="698500" algn="l"/>
                <a:tab pos="1155700" algn="l"/>
                <a:tab pos="1612900" algn="l"/>
                <a:tab pos="2070100" algn="l"/>
                <a:tab pos="2527300" algn="l"/>
                <a:tab pos="2984500" algn="l"/>
                <a:tab pos="3441700" algn="l"/>
                <a:tab pos="3898900" algn="l"/>
                <a:tab pos="4356100" algn="l"/>
                <a:tab pos="4813300" algn="l"/>
                <a:tab pos="5270500" algn="l"/>
                <a:tab pos="5727700" algn="l"/>
                <a:tab pos="6184900" algn="l"/>
                <a:tab pos="6642100" algn="l"/>
                <a:tab pos="7099300" algn="l"/>
                <a:tab pos="7556500" algn="l"/>
                <a:tab pos="8013700" algn="l"/>
                <a:tab pos="8470900" algn="l"/>
                <a:tab pos="8928100" algn="l"/>
                <a:tab pos="93853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241300" algn="l"/>
                <a:tab pos="698500" algn="l"/>
                <a:tab pos="1155700" algn="l"/>
                <a:tab pos="1612900" algn="l"/>
                <a:tab pos="2070100" algn="l"/>
                <a:tab pos="2527300" algn="l"/>
                <a:tab pos="2984500" algn="l"/>
                <a:tab pos="3441700" algn="l"/>
                <a:tab pos="3898900" algn="l"/>
                <a:tab pos="4356100" algn="l"/>
                <a:tab pos="4813300" algn="l"/>
                <a:tab pos="5270500" algn="l"/>
                <a:tab pos="5727700" algn="l"/>
                <a:tab pos="6184900" algn="l"/>
                <a:tab pos="6642100" algn="l"/>
                <a:tab pos="7099300" algn="l"/>
                <a:tab pos="7556500" algn="l"/>
                <a:tab pos="8013700" algn="l"/>
                <a:tab pos="8470900" algn="l"/>
                <a:tab pos="8928100" algn="l"/>
                <a:tab pos="93853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241300" algn="l"/>
                <a:tab pos="698500" algn="l"/>
                <a:tab pos="1155700" algn="l"/>
                <a:tab pos="1612900" algn="l"/>
                <a:tab pos="2070100" algn="l"/>
                <a:tab pos="2527300" algn="l"/>
                <a:tab pos="2984500" algn="l"/>
                <a:tab pos="3441700" algn="l"/>
                <a:tab pos="3898900" algn="l"/>
                <a:tab pos="4356100" algn="l"/>
                <a:tab pos="4813300" algn="l"/>
                <a:tab pos="5270500" algn="l"/>
                <a:tab pos="5727700" algn="l"/>
                <a:tab pos="6184900" algn="l"/>
                <a:tab pos="6642100" algn="l"/>
                <a:tab pos="7099300" algn="l"/>
                <a:tab pos="7556500" algn="l"/>
                <a:tab pos="8013700" algn="l"/>
                <a:tab pos="8470900" algn="l"/>
                <a:tab pos="8928100" algn="l"/>
                <a:tab pos="93853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5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41300" algn="l"/>
                <a:tab pos="698500" algn="l"/>
                <a:tab pos="1155700" algn="l"/>
                <a:tab pos="1612900" algn="l"/>
                <a:tab pos="2070100" algn="l"/>
                <a:tab pos="2527300" algn="l"/>
                <a:tab pos="2984500" algn="l"/>
                <a:tab pos="3441700" algn="l"/>
                <a:tab pos="3898900" algn="l"/>
                <a:tab pos="4356100" algn="l"/>
                <a:tab pos="4813300" algn="l"/>
                <a:tab pos="5270500" algn="l"/>
                <a:tab pos="5727700" algn="l"/>
                <a:tab pos="6184900" algn="l"/>
                <a:tab pos="6642100" algn="l"/>
                <a:tab pos="7099300" algn="l"/>
                <a:tab pos="7556500" algn="l"/>
                <a:tab pos="8013700" algn="l"/>
                <a:tab pos="8470900" algn="l"/>
                <a:tab pos="8928100" algn="l"/>
                <a:tab pos="93853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5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41300" algn="l"/>
                <a:tab pos="698500" algn="l"/>
                <a:tab pos="1155700" algn="l"/>
                <a:tab pos="1612900" algn="l"/>
                <a:tab pos="2070100" algn="l"/>
                <a:tab pos="2527300" algn="l"/>
                <a:tab pos="2984500" algn="l"/>
                <a:tab pos="3441700" algn="l"/>
                <a:tab pos="3898900" algn="l"/>
                <a:tab pos="4356100" algn="l"/>
                <a:tab pos="4813300" algn="l"/>
                <a:tab pos="5270500" algn="l"/>
                <a:tab pos="5727700" algn="l"/>
                <a:tab pos="6184900" algn="l"/>
                <a:tab pos="6642100" algn="l"/>
                <a:tab pos="7099300" algn="l"/>
                <a:tab pos="7556500" algn="l"/>
                <a:tab pos="8013700" algn="l"/>
                <a:tab pos="8470900" algn="l"/>
                <a:tab pos="8928100" algn="l"/>
                <a:tab pos="93853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5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41300" algn="l"/>
                <a:tab pos="698500" algn="l"/>
                <a:tab pos="1155700" algn="l"/>
                <a:tab pos="1612900" algn="l"/>
                <a:tab pos="2070100" algn="l"/>
                <a:tab pos="2527300" algn="l"/>
                <a:tab pos="2984500" algn="l"/>
                <a:tab pos="3441700" algn="l"/>
                <a:tab pos="3898900" algn="l"/>
                <a:tab pos="4356100" algn="l"/>
                <a:tab pos="4813300" algn="l"/>
                <a:tab pos="5270500" algn="l"/>
                <a:tab pos="5727700" algn="l"/>
                <a:tab pos="6184900" algn="l"/>
                <a:tab pos="6642100" algn="l"/>
                <a:tab pos="7099300" algn="l"/>
                <a:tab pos="7556500" algn="l"/>
                <a:tab pos="8013700" algn="l"/>
                <a:tab pos="8470900" algn="l"/>
                <a:tab pos="8928100" algn="l"/>
                <a:tab pos="93853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5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41300" algn="l"/>
                <a:tab pos="698500" algn="l"/>
                <a:tab pos="1155700" algn="l"/>
                <a:tab pos="1612900" algn="l"/>
                <a:tab pos="2070100" algn="l"/>
                <a:tab pos="2527300" algn="l"/>
                <a:tab pos="2984500" algn="l"/>
                <a:tab pos="3441700" algn="l"/>
                <a:tab pos="3898900" algn="l"/>
                <a:tab pos="4356100" algn="l"/>
                <a:tab pos="4813300" algn="l"/>
                <a:tab pos="5270500" algn="l"/>
                <a:tab pos="5727700" algn="l"/>
                <a:tab pos="6184900" algn="l"/>
                <a:tab pos="6642100" algn="l"/>
                <a:tab pos="7099300" algn="l"/>
                <a:tab pos="7556500" algn="l"/>
                <a:tab pos="8013700" algn="l"/>
                <a:tab pos="8470900" algn="l"/>
                <a:tab pos="8928100" algn="l"/>
                <a:tab pos="93853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587" lvl="1" indent="0" defTabSz="361950" eaLnBrk="0" hangingPunct="0">
              <a:lnSpc>
                <a:spcPct val="100000"/>
              </a:lnSpc>
              <a:spcBef>
                <a:spcPct val="50000"/>
              </a:spcBef>
            </a:pPr>
            <a:r>
              <a:rPr lang="en-GB" dirty="0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rPr>
              <a:t>Directly on front end or local machine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32000" y="1844824"/>
            <a:ext cx="8309318" cy="504000"/>
          </a:xfrm>
          <a:prstGeom prst="rect">
            <a:avLst/>
          </a:prstGeom>
          <a:solidFill>
            <a:srgbClr val="CFD8E7"/>
          </a:solidFill>
          <a:ln w="9525">
            <a:solidFill>
              <a:srgbClr val="005184"/>
            </a:solidFill>
            <a:round/>
            <a:headEnd/>
            <a:tailEnd/>
          </a:ln>
        </p:spPr>
        <p:txBody>
          <a:bodyPr wrap="none" lIns="90000" tIns="45000" rIns="90000" bIns="45000" anchor="ctr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% </a:t>
            </a:r>
            <a:r>
              <a:rPr lang="en-GB" dirty="0" err="1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vampir</a:t>
            </a:r>
            <a:endParaRPr lang="en-GB" dirty="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2597150" y="3262635"/>
            <a:ext cx="1404938" cy="108426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38099" dir="2700000" algn="ctr" rotWithShape="0">
              <a:srgbClr val="808080">
                <a:alpha val="74997"/>
              </a:srgbClr>
            </a:outerShdw>
          </a:effectLst>
        </p:spPr>
        <p:txBody>
          <a:bodyPr wrap="none" lIns="162000" anchor="ctr"/>
          <a:lstStyle/>
          <a:p>
            <a:pPr algn="r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i="1" kern="0" dirty="0" smtClean="0">
                <a:solidFill>
                  <a:sysClr val="windowText" lastClr="000000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t>Score-P</a:t>
            </a:r>
            <a:endParaRPr lang="en-US" sz="1400" b="1" i="1" kern="0" dirty="0">
              <a:solidFill>
                <a:sysClr val="windowText" lastClr="000000"/>
              </a:solidFill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grpSp>
        <p:nvGrpSpPr>
          <p:cNvPr id="8" name="Group 492"/>
          <p:cNvGrpSpPr>
            <a:grpSpLocks/>
          </p:cNvGrpSpPr>
          <p:nvPr/>
        </p:nvGrpSpPr>
        <p:grpSpPr bwMode="auto">
          <a:xfrm>
            <a:off x="4002088" y="3265810"/>
            <a:ext cx="1228725" cy="1184275"/>
            <a:chOff x="2688" y="1584"/>
            <a:chExt cx="672" cy="576"/>
          </a:xfrm>
        </p:grpSpPr>
        <p:sp>
          <p:nvSpPr>
            <p:cNvPr id="9" name="Line 72"/>
            <p:cNvSpPr>
              <a:spLocks noChangeShapeType="1"/>
            </p:cNvSpPr>
            <p:nvPr/>
          </p:nvSpPr>
          <p:spPr bwMode="auto">
            <a:xfrm flipV="1">
              <a:off x="2688" y="1728"/>
              <a:ext cx="28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1800" kern="0">
                <a:solidFill>
                  <a:sysClr val="windowText" lastClr="000000"/>
                </a:solidFill>
                <a:cs typeface="+mn-cs"/>
              </a:endParaRPr>
            </a:p>
          </p:txBody>
        </p:sp>
        <p:grpSp>
          <p:nvGrpSpPr>
            <p:cNvPr id="10" name="Group 434"/>
            <p:cNvGrpSpPr>
              <a:grpSpLocks/>
            </p:cNvGrpSpPr>
            <p:nvPr/>
          </p:nvGrpSpPr>
          <p:grpSpPr bwMode="auto">
            <a:xfrm>
              <a:off x="2976" y="1584"/>
              <a:ext cx="384" cy="576"/>
              <a:chOff x="3024" y="1968"/>
              <a:chExt cx="384" cy="576"/>
            </a:xfrm>
          </p:grpSpPr>
          <p:sp>
            <p:nvSpPr>
              <p:cNvPr id="11" name="Freeform 76"/>
              <p:cNvSpPr>
                <a:spLocks/>
              </p:cNvSpPr>
              <p:nvPr/>
            </p:nvSpPr>
            <p:spPr bwMode="auto">
              <a:xfrm>
                <a:off x="3024" y="1968"/>
                <a:ext cx="384" cy="5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76"/>
                  </a:cxn>
                  <a:cxn ang="0">
                    <a:pos x="384" y="576"/>
                  </a:cxn>
                  <a:cxn ang="0">
                    <a:pos x="384" y="144"/>
                  </a:cxn>
                  <a:cxn ang="0">
                    <a:pos x="240" y="0"/>
                  </a:cxn>
                  <a:cxn ang="0">
                    <a:pos x="0" y="0"/>
                  </a:cxn>
                </a:cxnLst>
                <a:rect l="0" t="0" r="r" b="b"/>
                <a:pathLst>
                  <a:path w="384" h="576">
                    <a:moveTo>
                      <a:pt x="0" y="0"/>
                    </a:moveTo>
                    <a:lnTo>
                      <a:pt x="0" y="576"/>
                    </a:lnTo>
                    <a:lnTo>
                      <a:pt x="384" y="576"/>
                    </a:lnTo>
                    <a:lnTo>
                      <a:pt x="384" y="144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>
                <a:outerShdw blurRad="63500" dist="38099" dir="2700000" algn="ctr" rotWithShape="0">
                  <a:srgbClr val="808080">
                    <a:alpha val="74998"/>
                  </a:srgbClr>
                </a:outerShdw>
              </a:effec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12" name="Freeform 81"/>
              <p:cNvSpPr>
                <a:spLocks/>
              </p:cNvSpPr>
              <p:nvPr/>
            </p:nvSpPr>
            <p:spPr bwMode="auto">
              <a:xfrm>
                <a:off x="3024" y="1968"/>
                <a:ext cx="384" cy="576"/>
              </a:xfrm>
              <a:custGeom>
                <a:avLst/>
                <a:gdLst>
                  <a:gd name="T0" fmla="*/ 0 w 384"/>
                  <a:gd name="T1" fmla="*/ 0 h 576"/>
                  <a:gd name="T2" fmla="*/ 0 w 384"/>
                  <a:gd name="T3" fmla="*/ 2147476082 h 576"/>
                  <a:gd name="T4" fmla="*/ 2147476309 w 384"/>
                  <a:gd name="T5" fmla="*/ 2147476082 h 576"/>
                  <a:gd name="T6" fmla="*/ 2147476309 w 384"/>
                  <a:gd name="T7" fmla="*/ 2147476082 h 576"/>
                  <a:gd name="T8" fmla="*/ 2147476309 w 384"/>
                  <a:gd name="T9" fmla="*/ 0 h 576"/>
                  <a:gd name="T10" fmla="*/ 0 w 384"/>
                  <a:gd name="T11" fmla="*/ 0 h 57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576"/>
                  <a:gd name="T20" fmla="*/ 384 w 384"/>
                  <a:gd name="T21" fmla="*/ 576 h 57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576">
                    <a:moveTo>
                      <a:pt x="0" y="0"/>
                    </a:moveTo>
                    <a:lnTo>
                      <a:pt x="0" y="576"/>
                    </a:lnTo>
                    <a:lnTo>
                      <a:pt x="384" y="576"/>
                    </a:lnTo>
                    <a:lnTo>
                      <a:pt x="384" y="144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kern="0">
                  <a:solidFill>
                    <a:sysClr val="windowText" lastClr="000000"/>
                  </a:solidFill>
                  <a:cs typeface="+mn-cs"/>
                </a:endParaRPr>
              </a:p>
            </p:txBody>
          </p:sp>
          <p:sp>
            <p:nvSpPr>
              <p:cNvPr id="13" name="Rectangle 83"/>
              <p:cNvSpPr>
                <a:spLocks noChangeArrowheads="1"/>
              </p:cNvSpPr>
              <p:nvPr/>
            </p:nvSpPr>
            <p:spPr bwMode="auto">
              <a:xfrm>
                <a:off x="3024" y="2112"/>
                <a:ext cx="384" cy="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14" name="Rectangle 84"/>
              <p:cNvSpPr>
                <a:spLocks noChangeArrowheads="1"/>
              </p:cNvSpPr>
              <p:nvPr/>
            </p:nvSpPr>
            <p:spPr bwMode="auto">
              <a:xfrm>
                <a:off x="3024" y="1968"/>
                <a:ext cx="384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tIns="162000" anchor="ctr"/>
              <a:lstStyle/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sz="1400" b="1" i="1" kern="0" dirty="0">
                    <a:solidFill>
                      <a:sysClr val="windowText" lastClr="000000"/>
                    </a:solidFill>
                    <a:cs typeface="+mn-cs"/>
                  </a:rPr>
                  <a:t>Trace</a:t>
                </a:r>
              </a:p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sz="1400" b="1" i="1" kern="0" dirty="0">
                    <a:solidFill>
                      <a:sysClr val="windowText" lastClr="000000"/>
                    </a:solidFill>
                    <a:cs typeface="+mn-cs"/>
                  </a:rPr>
                  <a:t>File</a:t>
                </a:r>
                <a:br>
                  <a:rPr lang="en-US" sz="1400" b="1" i="1" kern="0" dirty="0">
                    <a:solidFill>
                      <a:sysClr val="windowText" lastClr="000000"/>
                    </a:solidFill>
                    <a:cs typeface="+mn-cs"/>
                  </a:rPr>
                </a:br>
                <a:r>
                  <a:rPr lang="en-US" sz="1400" b="1" i="1" kern="0" dirty="0">
                    <a:solidFill>
                      <a:sysClr val="windowText" lastClr="000000"/>
                    </a:solidFill>
                    <a:cs typeface="+mn-cs"/>
                  </a:rPr>
                  <a:t>(</a:t>
                </a:r>
                <a:r>
                  <a:rPr lang="en-US" sz="1400" b="1" i="1" kern="0" dirty="0" smtClean="0">
                    <a:solidFill>
                      <a:sysClr val="windowText" lastClr="000000"/>
                    </a:solidFill>
                    <a:cs typeface="+mn-cs"/>
                  </a:rPr>
                  <a:t>OTF2)</a:t>
                </a:r>
                <a:endParaRPr lang="en-US" sz="1400" b="1" i="1" kern="0" dirty="0">
                  <a:solidFill>
                    <a:sysClr val="windowText" lastClr="000000"/>
                  </a:solidFill>
                  <a:cs typeface="+mn-cs"/>
                </a:endParaRPr>
              </a:p>
            </p:txBody>
          </p:sp>
          <p:sp>
            <p:nvSpPr>
              <p:cNvPr id="15" name="Freeform 85"/>
              <p:cNvSpPr>
                <a:spLocks/>
              </p:cNvSpPr>
              <p:nvPr/>
            </p:nvSpPr>
            <p:spPr bwMode="auto">
              <a:xfrm>
                <a:off x="3024" y="1968"/>
                <a:ext cx="384" cy="576"/>
              </a:xfrm>
              <a:custGeom>
                <a:avLst/>
                <a:gdLst>
                  <a:gd name="T0" fmla="*/ 0 w 384"/>
                  <a:gd name="T1" fmla="*/ 0 h 576"/>
                  <a:gd name="T2" fmla="*/ 0 w 384"/>
                  <a:gd name="T3" fmla="*/ 576 h 576"/>
                  <a:gd name="T4" fmla="*/ 384 w 384"/>
                  <a:gd name="T5" fmla="*/ 576 h 576"/>
                  <a:gd name="T6" fmla="*/ 384 w 384"/>
                  <a:gd name="T7" fmla="*/ 144 h 576"/>
                  <a:gd name="T8" fmla="*/ 240 w 384"/>
                  <a:gd name="T9" fmla="*/ 0 h 576"/>
                  <a:gd name="T10" fmla="*/ 0 w 384"/>
                  <a:gd name="T11" fmla="*/ 0 h 57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576"/>
                  <a:gd name="T20" fmla="*/ 384 w 384"/>
                  <a:gd name="T21" fmla="*/ 576 h 57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576">
                    <a:moveTo>
                      <a:pt x="0" y="0"/>
                    </a:moveTo>
                    <a:lnTo>
                      <a:pt x="0" y="576"/>
                    </a:lnTo>
                    <a:lnTo>
                      <a:pt x="384" y="576"/>
                    </a:lnTo>
                    <a:lnTo>
                      <a:pt x="384" y="144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kern="0">
                  <a:solidFill>
                    <a:sysClr val="windowText" lastClr="000000"/>
                  </a:solidFill>
                  <a:cs typeface="+mn-cs"/>
                </a:endParaRPr>
              </a:p>
            </p:txBody>
          </p:sp>
          <p:sp>
            <p:nvSpPr>
              <p:cNvPr id="16" name="Freeform 86"/>
              <p:cNvSpPr>
                <a:spLocks/>
              </p:cNvSpPr>
              <p:nvPr/>
            </p:nvSpPr>
            <p:spPr bwMode="auto">
              <a:xfrm>
                <a:off x="3264" y="1968"/>
                <a:ext cx="144" cy="144"/>
              </a:xfrm>
              <a:custGeom>
                <a:avLst/>
                <a:gdLst>
                  <a:gd name="T0" fmla="*/ 0 w 144"/>
                  <a:gd name="T1" fmla="*/ 0 h 144"/>
                  <a:gd name="T2" fmla="*/ 0 w 144"/>
                  <a:gd name="T3" fmla="*/ 144 h 144"/>
                  <a:gd name="T4" fmla="*/ 144 w 144"/>
                  <a:gd name="T5" fmla="*/ 144 h 144"/>
                  <a:gd name="T6" fmla="*/ 0 w 144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4"/>
                  <a:gd name="T13" fmla="*/ 0 h 144"/>
                  <a:gd name="T14" fmla="*/ 144 w 144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4" h="144">
                    <a:moveTo>
                      <a:pt x="0" y="0"/>
                    </a:moveTo>
                    <a:lnTo>
                      <a:pt x="0" y="144"/>
                    </a:lnTo>
                    <a:lnTo>
                      <a:pt x="144" y="1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kern="0">
                  <a:solidFill>
                    <a:sysClr val="windowText" lastClr="000000"/>
                  </a:solidFill>
                  <a:cs typeface="+mn-cs"/>
                </a:endParaRPr>
              </a:p>
            </p:txBody>
          </p:sp>
        </p:grpSp>
      </p:grpSp>
      <p:pic>
        <p:nvPicPr>
          <p:cNvPr id="17" name="Picture 77" descr="time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963" y="3068960"/>
            <a:ext cx="3246437" cy="133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Line 78"/>
          <p:cNvSpPr>
            <a:spLocks noChangeShapeType="1"/>
          </p:cNvSpPr>
          <p:nvPr/>
        </p:nvSpPr>
        <p:spPr bwMode="auto">
          <a:xfrm flipV="1">
            <a:off x="5756275" y="4351660"/>
            <a:ext cx="315912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 kern="0">
              <a:solidFill>
                <a:sysClr val="windowText" lastClr="000000"/>
              </a:solidFill>
              <a:cs typeface="+mn-cs"/>
            </a:endParaRPr>
          </a:p>
        </p:txBody>
      </p:sp>
      <p:sp>
        <p:nvSpPr>
          <p:cNvPr id="19" name="AutoShape 105"/>
          <p:cNvSpPr>
            <a:spLocks noChangeArrowheads="1"/>
          </p:cNvSpPr>
          <p:nvPr/>
        </p:nvSpPr>
        <p:spPr bwMode="auto">
          <a:xfrm>
            <a:off x="5756275" y="3265810"/>
            <a:ext cx="2895600" cy="493713"/>
          </a:xfrm>
          <a:prstGeom prst="roundRect">
            <a:avLst>
              <a:gd name="adj" fmla="val 16667"/>
            </a:avLst>
          </a:prstGeom>
          <a:solidFill>
            <a:srgbClr val="FFFFFF">
              <a:alpha val="79999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i="1" kern="0" dirty="0" err="1">
                <a:solidFill>
                  <a:sysClr val="windowText" lastClr="000000"/>
                </a:solidFill>
                <a:cs typeface="+mn-cs"/>
              </a:rPr>
              <a:t>Vampir</a:t>
            </a:r>
            <a:r>
              <a:rPr lang="en-US" sz="1400" b="1" i="1" kern="0" dirty="0">
                <a:solidFill>
                  <a:sysClr val="windowText" lastClr="000000"/>
                </a:solidFill>
                <a:cs typeface="+mn-cs"/>
              </a:rPr>
              <a:t> </a:t>
            </a:r>
            <a:r>
              <a:rPr lang="en-US" sz="1400" b="1" i="1" kern="0" dirty="0" smtClean="0">
                <a:solidFill>
                  <a:sysClr val="windowText" lastClr="000000"/>
                </a:solidFill>
                <a:cs typeface="+mn-cs"/>
              </a:rPr>
              <a:t>8</a:t>
            </a:r>
            <a:endParaRPr lang="en-US" sz="1400" b="1" i="1" kern="0" dirty="0">
              <a:solidFill>
                <a:sysClr val="windowText" lastClr="000000"/>
              </a:solidFill>
              <a:cs typeface="+mn-cs"/>
            </a:endParaRPr>
          </a:p>
        </p:txBody>
      </p:sp>
      <p:grpSp>
        <p:nvGrpSpPr>
          <p:cNvPr id="20" name="Group 45"/>
          <p:cNvGrpSpPr>
            <a:grpSpLocks noChangeAspect="1"/>
          </p:cNvGrpSpPr>
          <p:nvPr/>
        </p:nvGrpSpPr>
        <p:grpSpPr bwMode="auto">
          <a:xfrm>
            <a:off x="8213725" y="3316610"/>
            <a:ext cx="350838" cy="393700"/>
            <a:chOff x="768" y="1008"/>
            <a:chExt cx="432" cy="432"/>
          </a:xfrm>
        </p:grpSpPr>
        <p:sp>
          <p:nvSpPr>
            <p:cNvPr id="21" name="AutoShape 7"/>
            <p:cNvSpPr>
              <a:spLocks noChangeArrowheads="1"/>
            </p:cNvSpPr>
            <p:nvPr/>
          </p:nvSpPr>
          <p:spPr bwMode="auto">
            <a:xfrm>
              <a:off x="768" y="1008"/>
              <a:ext cx="432" cy="43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CCCCCC">
                    <a:gamma/>
                    <a:tint val="0"/>
                    <a:invGamma/>
                  </a:srgbClr>
                </a:gs>
                <a:gs pos="100000">
                  <a:srgbClr val="CCCCCC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  <a:effectLst>
              <a:outerShdw blurRad="63500" dist="38099" dir="2700000" algn="ctr" rotWithShape="0">
                <a:srgbClr val="808080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 defTabSz="9144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1400" i="1" kern="0">
                <a:solidFill>
                  <a:srgbClr val="808080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22" name="AutoShape 8"/>
            <p:cNvSpPr>
              <a:spLocks noChangeAspect="1" noChangeArrowheads="1"/>
            </p:cNvSpPr>
            <p:nvPr/>
          </p:nvSpPr>
          <p:spPr bwMode="auto">
            <a:xfrm>
              <a:off x="840" y="1079"/>
              <a:ext cx="287" cy="289"/>
            </a:xfrm>
            <a:prstGeom prst="roundRect">
              <a:avLst>
                <a:gd name="adj" fmla="val 16667"/>
              </a:avLst>
            </a:prstGeom>
            <a:solidFill>
              <a:srgbClr val="333333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1400" i="1" kern="0">
                <a:solidFill>
                  <a:srgbClr val="808080"/>
                </a:solidFill>
                <a:cs typeface="+mn-cs"/>
              </a:endParaRPr>
            </a:p>
          </p:txBody>
        </p:sp>
        <p:sp>
          <p:nvSpPr>
            <p:cNvPr id="23" name="Rectangle 9"/>
            <p:cNvSpPr>
              <a:spLocks noChangeAspect="1" noChangeArrowheads="1"/>
            </p:cNvSpPr>
            <p:nvPr/>
          </p:nvSpPr>
          <p:spPr bwMode="auto">
            <a:xfrm>
              <a:off x="840" y="1079"/>
              <a:ext cx="287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1400" i="1" kern="0">
                <a:solidFill>
                  <a:srgbClr val="808080"/>
                </a:solidFill>
                <a:cs typeface="+mn-cs"/>
              </a:endParaRPr>
            </a:p>
          </p:txBody>
        </p:sp>
        <p:sp>
          <p:nvSpPr>
            <p:cNvPr id="24" name="Text Box 12"/>
            <p:cNvSpPr txBox="1">
              <a:spLocks noChangeAspect="1" noChangeArrowheads="1"/>
            </p:cNvSpPr>
            <p:nvPr/>
          </p:nvSpPr>
          <p:spPr bwMode="auto">
            <a:xfrm>
              <a:off x="815" y="1153"/>
              <a:ext cx="338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800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defTabSz="9144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900" b="1" i="1" kern="0">
                <a:solidFill>
                  <a:srgbClr val="808080"/>
                </a:solidFill>
                <a:cs typeface="+mn-cs"/>
              </a:endParaRPr>
            </a:p>
          </p:txBody>
        </p:sp>
      </p:grpSp>
      <p:sp>
        <p:nvSpPr>
          <p:cNvPr id="25" name="Line 72"/>
          <p:cNvSpPr>
            <a:spLocks noChangeShapeType="1"/>
          </p:cNvSpPr>
          <p:nvPr/>
        </p:nvSpPr>
        <p:spPr bwMode="auto">
          <a:xfrm flipV="1">
            <a:off x="5230813" y="3562673"/>
            <a:ext cx="5254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 kern="0">
              <a:solidFill>
                <a:sysClr val="windowText" lastClr="000000"/>
              </a:solidFill>
              <a:cs typeface="+mn-cs"/>
            </a:endParaRPr>
          </a:p>
        </p:txBody>
      </p:sp>
      <p:grpSp>
        <p:nvGrpSpPr>
          <p:cNvPr id="26" name="Group 491"/>
          <p:cNvGrpSpPr>
            <a:grpSpLocks/>
          </p:cNvGrpSpPr>
          <p:nvPr/>
        </p:nvGrpSpPr>
        <p:grpSpPr bwMode="auto">
          <a:xfrm>
            <a:off x="228600" y="3068960"/>
            <a:ext cx="2544763" cy="1479550"/>
            <a:chOff x="624" y="1488"/>
            <a:chExt cx="1392" cy="720"/>
          </a:xfrm>
        </p:grpSpPr>
        <p:sp>
          <p:nvSpPr>
            <p:cNvPr id="27" name="AutoShape 4"/>
            <p:cNvSpPr>
              <a:spLocks noChangeArrowheads="1"/>
            </p:cNvSpPr>
            <p:nvPr/>
          </p:nvSpPr>
          <p:spPr bwMode="auto">
            <a:xfrm>
              <a:off x="624" y="1488"/>
              <a:ext cx="1392" cy="7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38099" dir="2700000" algn="ctr" rotWithShape="0">
                <a:srgbClr val="808080">
                  <a:alpha val="74997"/>
                </a:srgbClr>
              </a:outerShdw>
            </a:effectLst>
          </p:spPr>
          <p:txBody>
            <a:bodyPr wrap="none"/>
            <a:lstStyle/>
            <a:p>
              <a:pPr algn="ctr" defTabSz="9144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1400" b="1" i="1" kern="0">
                <a:solidFill>
                  <a:srgbClr val="808080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grpSp>
          <p:nvGrpSpPr>
            <p:cNvPr id="28" name="Group 15"/>
            <p:cNvGrpSpPr>
              <a:grpSpLocks noChangeAspect="1"/>
            </p:cNvGrpSpPr>
            <p:nvPr/>
          </p:nvGrpSpPr>
          <p:grpSpPr bwMode="auto">
            <a:xfrm>
              <a:off x="1344" y="1536"/>
              <a:ext cx="288" cy="288"/>
              <a:chOff x="768" y="1008"/>
              <a:chExt cx="432" cy="432"/>
            </a:xfrm>
          </p:grpSpPr>
          <p:sp>
            <p:nvSpPr>
              <p:cNvPr id="65" name="AutoShape 7"/>
              <p:cNvSpPr>
                <a:spLocks noChangeArrowheads="1"/>
              </p:cNvSpPr>
              <p:nvPr/>
            </p:nvSpPr>
            <p:spPr bwMode="auto">
              <a:xfrm>
                <a:off x="768" y="1008"/>
                <a:ext cx="432" cy="432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CCCCCC">
                      <a:gamma/>
                      <a:tint val="0"/>
                      <a:invGamma/>
                    </a:srgbClr>
                  </a:gs>
                  <a:gs pos="100000">
                    <a:srgbClr val="CCCCCC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rgbClr val="808080">
                    <a:alpha val="74998"/>
                  </a:srgbClr>
                </a:outerShdw>
              </a:effectLst>
            </p:spPr>
            <p:txBody>
              <a:bodyPr wrap="none"/>
              <a:lstStyle/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66" name="AutoShape 8"/>
              <p:cNvSpPr>
                <a:spLocks noChangeAspect="1" noChangeArrowheads="1"/>
              </p:cNvSpPr>
              <p:nvPr/>
            </p:nvSpPr>
            <p:spPr bwMode="auto">
              <a:xfrm>
                <a:off x="839" y="1080"/>
                <a:ext cx="289" cy="290"/>
              </a:xfrm>
              <a:prstGeom prst="roundRect">
                <a:avLst>
                  <a:gd name="adj" fmla="val 16667"/>
                </a:avLst>
              </a:prstGeom>
              <a:solidFill>
                <a:srgbClr val="333333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67" name="Rectangle 9"/>
              <p:cNvSpPr>
                <a:spLocks noChangeAspect="1" noChangeArrowheads="1"/>
              </p:cNvSpPr>
              <p:nvPr/>
            </p:nvSpPr>
            <p:spPr bwMode="auto">
              <a:xfrm>
                <a:off x="839" y="1080"/>
                <a:ext cx="289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68" name="Text Box 12"/>
              <p:cNvSpPr txBox="1">
                <a:spLocks noChangeAspect="1" noChangeArrowheads="1"/>
              </p:cNvSpPr>
              <p:nvPr/>
            </p:nvSpPr>
            <p:spPr bwMode="auto">
              <a:xfrm>
                <a:off x="816" y="1152"/>
                <a:ext cx="33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1800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sz="900" b="1" i="1" kern="0">
                    <a:solidFill>
                      <a:srgbClr val="808080"/>
                    </a:solidFill>
                    <a:cs typeface="+mn-cs"/>
                  </a:rPr>
                  <a:t>CPU</a:t>
                </a:r>
              </a:p>
            </p:txBody>
          </p:sp>
        </p:grpSp>
        <p:grpSp>
          <p:nvGrpSpPr>
            <p:cNvPr id="29" name="Group 20"/>
            <p:cNvGrpSpPr>
              <a:grpSpLocks noChangeAspect="1"/>
            </p:cNvGrpSpPr>
            <p:nvPr/>
          </p:nvGrpSpPr>
          <p:grpSpPr bwMode="auto">
            <a:xfrm>
              <a:off x="1680" y="1536"/>
              <a:ext cx="288" cy="288"/>
              <a:chOff x="768" y="1008"/>
              <a:chExt cx="432" cy="432"/>
            </a:xfrm>
          </p:grpSpPr>
          <p:sp>
            <p:nvSpPr>
              <p:cNvPr id="61" name="AutoShape 7"/>
              <p:cNvSpPr>
                <a:spLocks noChangeArrowheads="1"/>
              </p:cNvSpPr>
              <p:nvPr/>
            </p:nvSpPr>
            <p:spPr bwMode="auto">
              <a:xfrm>
                <a:off x="768" y="1008"/>
                <a:ext cx="432" cy="432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CCCCCC">
                      <a:gamma/>
                      <a:tint val="0"/>
                      <a:invGamma/>
                    </a:srgbClr>
                  </a:gs>
                  <a:gs pos="100000">
                    <a:srgbClr val="CCCCCC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rgbClr val="808080">
                    <a:alpha val="74998"/>
                  </a:srgbClr>
                </a:outerShdw>
              </a:effectLst>
            </p:spPr>
            <p:txBody>
              <a:bodyPr wrap="none"/>
              <a:lstStyle/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62" name="AutoShape 8"/>
              <p:cNvSpPr>
                <a:spLocks noChangeAspect="1" noChangeArrowheads="1"/>
              </p:cNvSpPr>
              <p:nvPr/>
            </p:nvSpPr>
            <p:spPr bwMode="auto">
              <a:xfrm>
                <a:off x="840" y="1080"/>
                <a:ext cx="289" cy="290"/>
              </a:xfrm>
              <a:prstGeom prst="roundRect">
                <a:avLst>
                  <a:gd name="adj" fmla="val 16667"/>
                </a:avLst>
              </a:prstGeom>
              <a:solidFill>
                <a:srgbClr val="333333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63" name="Rectangle 9"/>
              <p:cNvSpPr>
                <a:spLocks noChangeAspect="1" noChangeArrowheads="1"/>
              </p:cNvSpPr>
              <p:nvPr/>
            </p:nvSpPr>
            <p:spPr bwMode="auto">
              <a:xfrm>
                <a:off x="840" y="1080"/>
                <a:ext cx="289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64" name="Text Box 12"/>
              <p:cNvSpPr txBox="1">
                <a:spLocks noChangeAspect="1" noChangeArrowheads="1"/>
              </p:cNvSpPr>
              <p:nvPr/>
            </p:nvSpPr>
            <p:spPr bwMode="auto">
              <a:xfrm>
                <a:off x="816" y="1152"/>
                <a:ext cx="33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1800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sz="900" b="1" i="1" kern="0">
                    <a:solidFill>
                      <a:srgbClr val="808080"/>
                    </a:solidFill>
                    <a:cs typeface="+mn-cs"/>
                  </a:rPr>
                  <a:t>CPU</a:t>
                </a:r>
              </a:p>
            </p:txBody>
          </p:sp>
        </p:grpSp>
        <p:grpSp>
          <p:nvGrpSpPr>
            <p:cNvPr id="30" name="Group 25"/>
            <p:cNvGrpSpPr>
              <a:grpSpLocks noChangeAspect="1"/>
            </p:cNvGrpSpPr>
            <p:nvPr/>
          </p:nvGrpSpPr>
          <p:grpSpPr bwMode="auto">
            <a:xfrm>
              <a:off x="1344" y="1872"/>
              <a:ext cx="288" cy="288"/>
              <a:chOff x="768" y="1008"/>
              <a:chExt cx="432" cy="432"/>
            </a:xfrm>
          </p:grpSpPr>
          <p:sp>
            <p:nvSpPr>
              <p:cNvPr id="57" name="AutoShape 7"/>
              <p:cNvSpPr>
                <a:spLocks noChangeArrowheads="1"/>
              </p:cNvSpPr>
              <p:nvPr/>
            </p:nvSpPr>
            <p:spPr bwMode="auto">
              <a:xfrm>
                <a:off x="768" y="1008"/>
                <a:ext cx="432" cy="432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CCCCCC">
                      <a:gamma/>
                      <a:tint val="0"/>
                      <a:invGamma/>
                    </a:srgbClr>
                  </a:gs>
                  <a:gs pos="100000">
                    <a:srgbClr val="CCCCCC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rgbClr val="808080">
                    <a:alpha val="74998"/>
                  </a:srgbClr>
                </a:outerShdw>
              </a:effectLst>
            </p:spPr>
            <p:txBody>
              <a:bodyPr wrap="none"/>
              <a:lstStyle/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58" name="AutoShape 8"/>
              <p:cNvSpPr>
                <a:spLocks noChangeAspect="1" noChangeArrowheads="1"/>
              </p:cNvSpPr>
              <p:nvPr/>
            </p:nvSpPr>
            <p:spPr bwMode="auto">
              <a:xfrm>
                <a:off x="839" y="1080"/>
                <a:ext cx="289" cy="290"/>
              </a:xfrm>
              <a:prstGeom prst="roundRect">
                <a:avLst>
                  <a:gd name="adj" fmla="val 16667"/>
                </a:avLst>
              </a:prstGeom>
              <a:solidFill>
                <a:srgbClr val="333333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59" name="Rectangle 9"/>
              <p:cNvSpPr>
                <a:spLocks noChangeAspect="1" noChangeArrowheads="1"/>
              </p:cNvSpPr>
              <p:nvPr/>
            </p:nvSpPr>
            <p:spPr bwMode="auto">
              <a:xfrm>
                <a:off x="839" y="1080"/>
                <a:ext cx="289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60" name="Text Box 12"/>
              <p:cNvSpPr txBox="1">
                <a:spLocks noChangeAspect="1" noChangeArrowheads="1"/>
              </p:cNvSpPr>
              <p:nvPr/>
            </p:nvSpPr>
            <p:spPr bwMode="auto">
              <a:xfrm>
                <a:off x="816" y="1152"/>
                <a:ext cx="33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1800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sz="900" b="1" i="1" kern="0">
                    <a:solidFill>
                      <a:srgbClr val="808080"/>
                    </a:solidFill>
                    <a:cs typeface="+mn-cs"/>
                  </a:rPr>
                  <a:t>CPU</a:t>
                </a:r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 bwMode="auto">
            <a:xfrm>
              <a:off x="1680" y="1872"/>
              <a:ext cx="288" cy="288"/>
              <a:chOff x="768" y="1008"/>
              <a:chExt cx="432" cy="432"/>
            </a:xfrm>
          </p:grpSpPr>
          <p:sp>
            <p:nvSpPr>
              <p:cNvPr id="53" name="AutoShape 7"/>
              <p:cNvSpPr>
                <a:spLocks noChangeArrowheads="1"/>
              </p:cNvSpPr>
              <p:nvPr/>
            </p:nvSpPr>
            <p:spPr bwMode="auto">
              <a:xfrm>
                <a:off x="768" y="1008"/>
                <a:ext cx="432" cy="432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CCCCCC">
                      <a:gamma/>
                      <a:tint val="0"/>
                      <a:invGamma/>
                    </a:srgbClr>
                  </a:gs>
                  <a:gs pos="100000">
                    <a:srgbClr val="CCCCCC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rgbClr val="808080">
                    <a:alpha val="74998"/>
                  </a:srgbClr>
                </a:outerShdw>
              </a:effectLst>
            </p:spPr>
            <p:txBody>
              <a:bodyPr wrap="none"/>
              <a:lstStyle/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54" name="AutoShape 8"/>
              <p:cNvSpPr>
                <a:spLocks noChangeAspect="1" noChangeArrowheads="1"/>
              </p:cNvSpPr>
              <p:nvPr/>
            </p:nvSpPr>
            <p:spPr bwMode="auto">
              <a:xfrm>
                <a:off x="840" y="1080"/>
                <a:ext cx="289" cy="290"/>
              </a:xfrm>
              <a:prstGeom prst="roundRect">
                <a:avLst>
                  <a:gd name="adj" fmla="val 16667"/>
                </a:avLst>
              </a:prstGeom>
              <a:solidFill>
                <a:srgbClr val="333333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55" name="Rectangle 9"/>
              <p:cNvSpPr>
                <a:spLocks noChangeAspect="1" noChangeArrowheads="1"/>
              </p:cNvSpPr>
              <p:nvPr/>
            </p:nvSpPr>
            <p:spPr bwMode="auto">
              <a:xfrm>
                <a:off x="840" y="1080"/>
                <a:ext cx="289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56" name="Text Box 12"/>
              <p:cNvSpPr txBox="1">
                <a:spLocks noChangeAspect="1" noChangeArrowheads="1"/>
              </p:cNvSpPr>
              <p:nvPr/>
            </p:nvSpPr>
            <p:spPr bwMode="auto">
              <a:xfrm>
                <a:off x="816" y="1152"/>
                <a:ext cx="33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1800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sz="900" b="1" i="1" kern="0">
                    <a:solidFill>
                      <a:srgbClr val="808080"/>
                    </a:solidFill>
                    <a:cs typeface="+mn-cs"/>
                  </a:rPr>
                  <a:t>CPU</a:t>
                </a:r>
              </a:p>
            </p:txBody>
          </p:sp>
        </p:grpSp>
        <p:grpSp>
          <p:nvGrpSpPr>
            <p:cNvPr id="32" name="Group 35"/>
            <p:cNvGrpSpPr>
              <a:grpSpLocks noChangeAspect="1"/>
            </p:cNvGrpSpPr>
            <p:nvPr/>
          </p:nvGrpSpPr>
          <p:grpSpPr bwMode="auto">
            <a:xfrm>
              <a:off x="672" y="1872"/>
              <a:ext cx="288" cy="288"/>
              <a:chOff x="768" y="1008"/>
              <a:chExt cx="432" cy="432"/>
            </a:xfrm>
          </p:grpSpPr>
          <p:sp>
            <p:nvSpPr>
              <p:cNvPr id="49" name="AutoShape 7"/>
              <p:cNvSpPr>
                <a:spLocks noChangeArrowheads="1"/>
              </p:cNvSpPr>
              <p:nvPr/>
            </p:nvSpPr>
            <p:spPr bwMode="auto">
              <a:xfrm>
                <a:off x="768" y="1008"/>
                <a:ext cx="432" cy="432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CCCCCC">
                      <a:gamma/>
                      <a:tint val="0"/>
                      <a:invGamma/>
                    </a:srgbClr>
                  </a:gs>
                  <a:gs pos="100000">
                    <a:srgbClr val="CCCCCC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rgbClr val="808080">
                    <a:alpha val="74998"/>
                  </a:srgbClr>
                </a:outerShdw>
              </a:effectLst>
            </p:spPr>
            <p:txBody>
              <a:bodyPr wrap="none"/>
              <a:lstStyle/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50" name="AutoShape 8"/>
              <p:cNvSpPr>
                <a:spLocks noChangeAspect="1" noChangeArrowheads="1"/>
              </p:cNvSpPr>
              <p:nvPr/>
            </p:nvSpPr>
            <p:spPr bwMode="auto">
              <a:xfrm>
                <a:off x="839" y="1080"/>
                <a:ext cx="289" cy="290"/>
              </a:xfrm>
              <a:prstGeom prst="roundRect">
                <a:avLst>
                  <a:gd name="adj" fmla="val 16667"/>
                </a:avLst>
              </a:prstGeom>
              <a:solidFill>
                <a:srgbClr val="333333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51" name="Rectangle 9"/>
              <p:cNvSpPr>
                <a:spLocks noChangeAspect="1" noChangeArrowheads="1"/>
              </p:cNvSpPr>
              <p:nvPr/>
            </p:nvSpPr>
            <p:spPr bwMode="auto">
              <a:xfrm>
                <a:off x="839" y="1080"/>
                <a:ext cx="289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52" name="Text Box 12"/>
              <p:cNvSpPr txBox="1">
                <a:spLocks noChangeAspect="1" noChangeArrowheads="1"/>
              </p:cNvSpPr>
              <p:nvPr/>
            </p:nvSpPr>
            <p:spPr bwMode="auto">
              <a:xfrm>
                <a:off x="816" y="1152"/>
                <a:ext cx="33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1800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sz="900" b="1" i="1" kern="0">
                    <a:solidFill>
                      <a:srgbClr val="808080"/>
                    </a:solidFill>
                    <a:cs typeface="+mn-cs"/>
                  </a:rPr>
                  <a:t>CPU</a:t>
                </a:r>
              </a:p>
            </p:txBody>
          </p:sp>
        </p:grpSp>
        <p:grpSp>
          <p:nvGrpSpPr>
            <p:cNvPr id="33" name="Group 40"/>
            <p:cNvGrpSpPr>
              <a:grpSpLocks noChangeAspect="1"/>
            </p:cNvGrpSpPr>
            <p:nvPr/>
          </p:nvGrpSpPr>
          <p:grpSpPr bwMode="auto">
            <a:xfrm>
              <a:off x="1008" y="1872"/>
              <a:ext cx="288" cy="288"/>
              <a:chOff x="768" y="1008"/>
              <a:chExt cx="432" cy="432"/>
            </a:xfrm>
          </p:grpSpPr>
          <p:sp>
            <p:nvSpPr>
              <p:cNvPr id="45" name="AutoShape 7"/>
              <p:cNvSpPr>
                <a:spLocks noChangeArrowheads="1"/>
              </p:cNvSpPr>
              <p:nvPr/>
            </p:nvSpPr>
            <p:spPr bwMode="auto">
              <a:xfrm>
                <a:off x="768" y="1008"/>
                <a:ext cx="432" cy="432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CCCCCC">
                      <a:gamma/>
                      <a:tint val="0"/>
                      <a:invGamma/>
                    </a:srgbClr>
                  </a:gs>
                  <a:gs pos="100000">
                    <a:srgbClr val="CCCCCC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rgbClr val="808080">
                    <a:alpha val="74998"/>
                  </a:srgbClr>
                </a:outerShdw>
              </a:effectLst>
            </p:spPr>
            <p:txBody>
              <a:bodyPr wrap="none"/>
              <a:lstStyle/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46" name="AutoShape 8"/>
              <p:cNvSpPr>
                <a:spLocks noChangeAspect="1" noChangeArrowheads="1"/>
              </p:cNvSpPr>
              <p:nvPr/>
            </p:nvSpPr>
            <p:spPr bwMode="auto">
              <a:xfrm>
                <a:off x="839" y="1080"/>
                <a:ext cx="289" cy="290"/>
              </a:xfrm>
              <a:prstGeom prst="roundRect">
                <a:avLst>
                  <a:gd name="adj" fmla="val 16667"/>
                </a:avLst>
              </a:prstGeom>
              <a:solidFill>
                <a:srgbClr val="333333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47" name="Rectangle 9"/>
              <p:cNvSpPr>
                <a:spLocks noChangeAspect="1" noChangeArrowheads="1"/>
              </p:cNvSpPr>
              <p:nvPr/>
            </p:nvSpPr>
            <p:spPr bwMode="auto">
              <a:xfrm>
                <a:off x="839" y="1080"/>
                <a:ext cx="289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48" name="Text Box 12"/>
              <p:cNvSpPr txBox="1">
                <a:spLocks noChangeAspect="1" noChangeArrowheads="1"/>
              </p:cNvSpPr>
              <p:nvPr/>
            </p:nvSpPr>
            <p:spPr bwMode="auto">
              <a:xfrm>
                <a:off x="816" y="1152"/>
                <a:ext cx="33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1800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sz="900" b="1" i="1" kern="0">
                    <a:solidFill>
                      <a:srgbClr val="808080"/>
                    </a:solidFill>
                    <a:cs typeface="+mn-cs"/>
                  </a:rPr>
                  <a:t>CPU</a:t>
                </a:r>
              </a:p>
            </p:txBody>
          </p:sp>
        </p:grpSp>
        <p:grpSp>
          <p:nvGrpSpPr>
            <p:cNvPr id="34" name="Group 474"/>
            <p:cNvGrpSpPr>
              <a:grpSpLocks noChangeAspect="1"/>
            </p:cNvGrpSpPr>
            <p:nvPr/>
          </p:nvGrpSpPr>
          <p:grpSpPr bwMode="auto">
            <a:xfrm>
              <a:off x="1008" y="1536"/>
              <a:ext cx="288" cy="288"/>
              <a:chOff x="768" y="1008"/>
              <a:chExt cx="432" cy="432"/>
            </a:xfrm>
          </p:grpSpPr>
          <p:sp>
            <p:nvSpPr>
              <p:cNvPr id="41" name="AutoShape 7"/>
              <p:cNvSpPr>
                <a:spLocks noChangeArrowheads="1"/>
              </p:cNvSpPr>
              <p:nvPr/>
            </p:nvSpPr>
            <p:spPr bwMode="auto">
              <a:xfrm>
                <a:off x="768" y="1008"/>
                <a:ext cx="432" cy="432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CCCCCC">
                      <a:gamma/>
                      <a:tint val="0"/>
                      <a:invGamma/>
                    </a:srgbClr>
                  </a:gs>
                  <a:gs pos="100000">
                    <a:srgbClr val="CCCCCC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rgbClr val="808080">
                    <a:alpha val="74998"/>
                  </a:srgbClr>
                </a:outerShdw>
              </a:effectLst>
            </p:spPr>
            <p:txBody>
              <a:bodyPr wrap="none"/>
              <a:lstStyle/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42" name="AutoShape 8"/>
              <p:cNvSpPr>
                <a:spLocks noChangeAspect="1" noChangeArrowheads="1"/>
              </p:cNvSpPr>
              <p:nvPr/>
            </p:nvSpPr>
            <p:spPr bwMode="auto">
              <a:xfrm>
                <a:off x="839" y="1080"/>
                <a:ext cx="289" cy="290"/>
              </a:xfrm>
              <a:prstGeom prst="roundRect">
                <a:avLst>
                  <a:gd name="adj" fmla="val 16667"/>
                </a:avLst>
              </a:prstGeom>
              <a:solidFill>
                <a:srgbClr val="333333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43" name="Rectangle 9"/>
              <p:cNvSpPr>
                <a:spLocks noChangeAspect="1" noChangeArrowheads="1"/>
              </p:cNvSpPr>
              <p:nvPr/>
            </p:nvSpPr>
            <p:spPr bwMode="auto">
              <a:xfrm>
                <a:off x="839" y="1080"/>
                <a:ext cx="289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44" name="Text Box 12"/>
              <p:cNvSpPr txBox="1">
                <a:spLocks noChangeAspect="1" noChangeArrowheads="1"/>
              </p:cNvSpPr>
              <p:nvPr/>
            </p:nvSpPr>
            <p:spPr bwMode="auto">
              <a:xfrm>
                <a:off x="816" y="1152"/>
                <a:ext cx="33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1800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sz="900" b="1" i="1" kern="0">
                    <a:solidFill>
                      <a:srgbClr val="808080"/>
                    </a:solidFill>
                    <a:cs typeface="+mn-cs"/>
                  </a:rPr>
                  <a:t>CPU</a:t>
                </a:r>
              </a:p>
            </p:txBody>
          </p:sp>
        </p:grpSp>
        <p:grpSp>
          <p:nvGrpSpPr>
            <p:cNvPr id="35" name="Group 479"/>
            <p:cNvGrpSpPr>
              <a:grpSpLocks noChangeAspect="1"/>
            </p:cNvGrpSpPr>
            <p:nvPr/>
          </p:nvGrpSpPr>
          <p:grpSpPr bwMode="auto">
            <a:xfrm>
              <a:off x="672" y="1536"/>
              <a:ext cx="288" cy="288"/>
              <a:chOff x="768" y="1008"/>
              <a:chExt cx="432" cy="432"/>
            </a:xfrm>
          </p:grpSpPr>
          <p:sp>
            <p:nvSpPr>
              <p:cNvPr id="37" name="AutoShape 7"/>
              <p:cNvSpPr>
                <a:spLocks noChangeArrowheads="1"/>
              </p:cNvSpPr>
              <p:nvPr/>
            </p:nvSpPr>
            <p:spPr bwMode="auto">
              <a:xfrm>
                <a:off x="768" y="1008"/>
                <a:ext cx="432" cy="432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CCCCCC">
                      <a:gamma/>
                      <a:tint val="0"/>
                      <a:invGamma/>
                    </a:srgbClr>
                  </a:gs>
                  <a:gs pos="100000">
                    <a:srgbClr val="CCCCCC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rgbClr val="808080">
                    <a:alpha val="74998"/>
                  </a:srgbClr>
                </a:outerShdw>
              </a:effectLst>
            </p:spPr>
            <p:txBody>
              <a:bodyPr wrap="none"/>
              <a:lstStyle/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38" name="AutoShape 8"/>
              <p:cNvSpPr>
                <a:spLocks noChangeAspect="1" noChangeArrowheads="1"/>
              </p:cNvSpPr>
              <p:nvPr/>
            </p:nvSpPr>
            <p:spPr bwMode="auto">
              <a:xfrm>
                <a:off x="839" y="1080"/>
                <a:ext cx="289" cy="290"/>
              </a:xfrm>
              <a:prstGeom prst="roundRect">
                <a:avLst>
                  <a:gd name="adj" fmla="val 16667"/>
                </a:avLst>
              </a:prstGeom>
              <a:solidFill>
                <a:srgbClr val="333333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39" name="Rectangle 9"/>
              <p:cNvSpPr>
                <a:spLocks noChangeAspect="1" noChangeArrowheads="1"/>
              </p:cNvSpPr>
              <p:nvPr/>
            </p:nvSpPr>
            <p:spPr bwMode="auto">
              <a:xfrm>
                <a:off x="839" y="1080"/>
                <a:ext cx="289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40" name="Text Box 12"/>
              <p:cNvSpPr txBox="1">
                <a:spLocks noChangeAspect="1" noChangeArrowheads="1"/>
              </p:cNvSpPr>
              <p:nvPr/>
            </p:nvSpPr>
            <p:spPr bwMode="auto">
              <a:xfrm>
                <a:off x="816" y="1152"/>
                <a:ext cx="33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1800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sz="900" b="1" i="1" kern="0">
                    <a:solidFill>
                      <a:srgbClr val="808080"/>
                    </a:solidFill>
                    <a:cs typeface="+mn-cs"/>
                  </a:rPr>
                  <a:t>CPU</a:t>
                </a:r>
              </a:p>
            </p:txBody>
          </p:sp>
        </p:grpSp>
        <p:sp>
          <p:nvSpPr>
            <p:cNvPr id="36" name="Rectangle 473"/>
            <p:cNvSpPr>
              <a:spLocks noChangeArrowheads="1"/>
            </p:cNvSpPr>
            <p:nvPr/>
          </p:nvSpPr>
          <p:spPr bwMode="auto">
            <a:xfrm>
              <a:off x="960" y="1680"/>
              <a:ext cx="720" cy="335"/>
            </a:xfrm>
            <a:prstGeom prst="rect">
              <a:avLst/>
            </a:prstGeom>
            <a:solidFill>
              <a:srgbClr val="FFFFFF">
                <a:alpha val="85001"/>
              </a:srgbClr>
            </a:solidFill>
            <a:ln w="9525">
              <a:solidFill>
                <a:srgbClr val="C0C0C0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rgbClr val="808080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 algn="ctr" defTabSz="9144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1" i="1" kern="0" dirty="0" err="1">
                  <a:solidFill>
                    <a:sysClr val="windowText" lastClr="000000"/>
                  </a:solidFill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rPr>
                <a:t>Multi-Core</a:t>
              </a:r>
            </a:p>
            <a:p>
              <a:pPr algn="ctr" defTabSz="9144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1" i="1" kern="0" dirty="0" err="1">
                  <a:solidFill>
                    <a:sysClr val="windowText" lastClr="000000"/>
                  </a:solidFill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rPr>
                <a:t>Program</a:t>
              </a:r>
            </a:p>
          </p:txBody>
        </p:sp>
      </p:grpSp>
      <p:grpSp>
        <p:nvGrpSpPr>
          <p:cNvPr id="69" name="Group 45"/>
          <p:cNvGrpSpPr>
            <a:grpSpLocks noChangeAspect="1"/>
          </p:cNvGrpSpPr>
          <p:nvPr/>
        </p:nvGrpSpPr>
        <p:grpSpPr bwMode="auto">
          <a:xfrm>
            <a:off x="7802563" y="3318198"/>
            <a:ext cx="350837" cy="393700"/>
            <a:chOff x="768" y="1008"/>
            <a:chExt cx="432" cy="432"/>
          </a:xfrm>
        </p:grpSpPr>
        <p:sp>
          <p:nvSpPr>
            <p:cNvPr id="70" name="AutoShape 7"/>
            <p:cNvSpPr>
              <a:spLocks noChangeArrowheads="1"/>
            </p:cNvSpPr>
            <p:nvPr/>
          </p:nvSpPr>
          <p:spPr bwMode="auto">
            <a:xfrm>
              <a:off x="768" y="1008"/>
              <a:ext cx="432" cy="43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CCCCCC">
                    <a:gamma/>
                    <a:tint val="0"/>
                    <a:invGamma/>
                  </a:srgbClr>
                </a:gs>
                <a:gs pos="100000">
                  <a:srgbClr val="CCCCCC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  <a:effectLst>
              <a:outerShdw blurRad="63500" dist="38099" dir="2700000" algn="ctr" rotWithShape="0">
                <a:srgbClr val="808080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 defTabSz="9144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1400" i="1" kern="0">
                <a:solidFill>
                  <a:srgbClr val="808080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71" name="AutoShape 8"/>
            <p:cNvSpPr>
              <a:spLocks noChangeAspect="1" noChangeArrowheads="1"/>
            </p:cNvSpPr>
            <p:nvPr/>
          </p:nvSpPr>
          <p:spPr bwMode="auto">
            <a:xfrm>
              <a:off x="840" y="1079"/>
              <a:ext cx="287" cy="289"/>
            </a:xfrm>
            <a:prstGeom prst="roundRect">
              <a:avLst>
                <a:gd name="adj" fmla="val 16667"/>
              </a:avLst>
            </a:prstGeom>
            <a:solidFill>
              <a:srgbClr val="333333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1400" i="1" kern="0">
                <a:solidFill>
                  <a:srgbClr val="808080"/>
                </a:solidFill>
                <a:cs typeface="+mn-cs"/>
              </a:endParaRPr>
            </a:p>
          </p:txBody>
        </p:sp>
        <p:sp>
          <p:nvSpPr>
            <p:cNvPr id="72" name="Rectangle 9"/>
            <p:cNvSpPr>
              <a:spLocks noChangeAspect="1" noChangeArrowheads="1"/>
            </p:cNvSpPr>
            <p:nvPr/>
          </p:nvSpPr>
          <p:spPr bwMode="auto">
            <a:xfrm>
              <a:off x="840" y="1079"/>
              <a:ext cx="287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1400" i="1" kern="0">
                <a:solidFill>
                  <a:srgbClr val="808080"/>
                </a:solidFill>
                <a:cs typeface="+mn-cs"/>
              </a:endParaRPr>
            </a:p>
          </p:txBody>
        </p:sp>
        <p:sp>
          <p:nvSpPr>
            <p:cNvPr id="73" name="Text Box 12"/>
            <p:cNvSpPr txBox="1">
              <a:spLocks noChangeAspect="1" noChangeArrowheads="1"/>
            </p:cNvSpPr>
            <p:nvPr/>
          </p:nvSpPr>
          <p:spPr bwMode="auto">
            <a:xfrm>
              <a:off x="815" y="1153"/>
              <a:ext cx="338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800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defTabSz="9144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900" b="1" i="1" kern="0">
                <a:solidFill>
                  <a:srgbClr val="808080"/>
                </a:solidFill>
                <a:cs typeface="+mn-cs"/>
              </a:endParaRPr>
            </a:p>
          </p:txBody>
        </p:sp>
      </p:grpSp>
      <p:sp>
        <p:nvSpPr>
          <p:cNvPr id="74" name="AutoShape 9"/>
          <p:cNvSpPr>
            <a:spLocks noChangeArrowheads="1"/>
          </p:cNvSpPr>
          <p:nvPr/>
        </p:nvSpPr>
        <p:spPr bwMode="auto">
          <a:xfrm>
            <a:off x="5867400" y="5005710"/>
            <a:ext cx="2514600" cy="457200"/>
          </a:xfrm>
          <a:prstGeom prst="wedgeRectCallout">
            <a:avLst>
              <a:gd name="adj1" fmla="val 45108"/>
              <a:gd name="adj2" fmla="val -329263"/>
            </a:avLst>
          </a:prstGeom>
          <a:solidFill>
            <a:srgbClr val="F5F4C4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 defTabSz="449263" eaLnBrk="1" hangingPunct="1">
              <a:lnSpc>
                <a:spcPct val="100000"/>
              </a:lnSpc>
              <a:spcBef>
                <a:spcPts val="1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Thread parallel</a:t>
            </a:r>
          </a:p>
        </p:txBody>
      </p:sp>
      <p:sp>
        <p:nvSpPr>
          <p:cNvPr id="75" name="AutoShape 9"/>
          <p:cNvSpPr>
            <a:spLocks noChangeArrowheads="1"/>
          </p:cNvSpPr>
          <p:nvPr/>
        </p:nvSpPr>
        <p:spPr bwMode="auto">
          <a:xfrm>
            <a:off x="762000" y="5005710"/>
            <a:ext cx="2514600" cy="457200"/>
          </a:xfrm>
          <a:prstGeom prst="wedgeRectCallout">
            <a:avLst>
              <a:gd name="adj1" fmla="val 110163"/>
              <a:gd name="adj2" fmla="val -204508"/>
            </a:avLst>
          </a:prstGeom>
          <a:solidFill>
            <a:srgbClr val="F5F4C4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 defTabSz="449263" eaLnBrk="1" hangingPunct="1">
              <a:lnSpc>
                <a:spcPct val="100000"/>
              </a:lnSpc>
              <a:spcBef>
                <a:spcPts val="1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Small/Medium sized trace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66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9" grpId="0" animBg="1"/>
      <p:bldP spid="74" grpId="0" animBg="1"/>
      <p:bldP spid="7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Vampir – Visualization Modes (2)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381000" y="762000"/>
            <a:ext cx="7848600" cy="431800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241300" algn="l"/>
                <a:tab pos="698500" algn="l"/>
                <a:tab pos="1155700" algn="l"/>
                <a:tab pos="1612900" algn="l"/>
                <a:tab pos="2070100" algn="l"/>
                <a:tab pos="2527300" algn="l"/>
                <a:tab pos="2984500" algn="l"/>
                <a:tab pos="3441700" algn="l"/>
                <a:tab pos="3898900" algn="l"/>
                <a:tab pos="4356100" algn="l"/>
                <a:tab pos="4813300" algn="l"/>
                <a:tab pos="5270500" algn="l"/>
                <a:tab pos="5727700" algn="l"/>
                <a:tab pos="6184900" algn="l"/>
                <a:tab pos="6642100" algn="l"/>
                <a:tab pos="7099300" algn="l"/>
                <a:tab pos="7556500" algn="l"/>
                <a:tab pos="8013700" algn="l"/>
                <a:tab pos="8470900" algn="l"/>
                <a:tab pos="8928100" algn="l"/>
                <a:tab pos="9385300" algn="l"/>
              </a:tabLst>
            </a:pPr>
            <a:r>
              <a:rPr lang="en-GB" sz="2400" kern="1200" dirty="0">
                <a:ea typeface="ＭＳ Ｐゴシック" charset="0"/>
              </a:rPr>
              <a:t>On local machine with remote </a:t>
            </a:r>
            <a:r>
              <a:rPr lang="en-GB" sz="2400" kern="1200" dirty="0" err="1">
                <a:ea typeface="ＭＳ Ｐゴシック" charset="0"/>
              </a:rPr>
              <a:t>VampirServer</a:t>
            </a:r>
            <a:r>
              <a:rPr lang="en-GB" sz="2400" kern="1200" dirty="0">
                <a:ea typeface="ＭＳ Ｐゴシック" charset="0"/>
              </a:rPr>
              <a:t> </a:t>
            </a: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2808105" y="3614001"/>
            <a:ext cx="1186636" cy="2166784"/>
          </a:xfrm>
          <a:prstGeom prst="roundRect">
            <a:avLst>
              <a:gd name="adj" fmla="val 11329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38099" dir="2700000" algn="ctr" rotWithShape="0">
              <a:srgbClr val="808080">
                <a:alpha val="74997"/>
              </a:srgbClr>
            </a:outerShdw>
          </a:effectLst>
        </p:spPr>
        <p:txBody>
          <a:bodyPr wrap="none" lIns="162000"/>
          <a:lstStyle/>
          <a:p>
            <a:pPr algn="r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i="1" kern="0" dirty="0" smtClean="0">
                <a:solidFill>
                  <a:sysClr val="windowText" lastClr="000000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t>Score-P</a:t>
            </a:r>
            <a:endParaRPr lang="en-US" sz="1400" b="1" i="1" kern="0" dirty="0">
              <a:solidFill>
                <a:sysClr val="windowText" lastClr="000000"/>
              </a:solidFill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9" name="Picture 77" descr="time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958" y="1918867"/>
            <a:ext cx="3246437" cy="133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utoShape 105"/>
          <p:cNvSpPr>
            <a:spLocks noChangeArrowheads="1"/>
          </p:cNvSpPr>
          <p:nvPr/>
        </p:nvSpPr>
        <p:spPr bwMode="auto">
          <a:xfrm>
            <a:off x="5756275" y="2537199"/>
            <a:ext cx="2895600" cy="493712"/>
          </a:xfrm>
          <a:prstGeom prst="roundRect">
            <a:avLst>
              <a:gd name="adj" fmla="val 16667"/>
            </a:avLst>
          </a:prstGeom>
          <a:solidFill>
            <a:srgbClr val="FFFFFF">
              <a:alpha val="79999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i="1" kern="0" dirty="0" err="1">
                <a:solidFill>
                  <a:sysClr val="windowText" lastClr="000000"/>
                </a:solidFill>
                <a:cs typeface="+mn-cs"/>
              </a:rPr>
              <a:t>Vampir</a:t>
            </a:r>
            <a:r>
              <a:rPr lang="en-US" sz="1400" b="1" i="1" kern="0" dirty="0">
                <a:solidFill>
                  <a:sysClr val="windowText" lastClr="000000"/>
                </a:solidFill>
                <a:cs typeface="+mn-cs"/>
              </a:rPr>
              <a:t> </a:t>
            </a:r>
            <a:r>
              <a:rPr lang="en-US" sz="1400" b="1" i="1" kern="0" dirty="0" smtClean="0">
                <a:solidFill>
                  <a:sysClr val="windowText" lastClr="000000"/>
                </a:solidFill>
                <a:cs typeface="+mn-cs"/>
              </a:rPr>
              <a:t>8</a:t>
            </a:r>
            <a:endParaRPr lang="en-US" sz="1400" b="1" i="1" kern="0" dirty="0">
              <a:solidFill>
                <a:sysClr val="windowText" lastClr="000000"/>
              </a:solidFill>
              <a:cs typeface="+mn-cs"/>
            </a:endParaRPr>
          </a:p>
        </p:txBody>
      </p:sp>
      <p:grpSp>
        <p:nvGrpSpPr>
          <p:cNvPr id="12" name="Group 45"/>
          <p:cNvGrpSpPr>
            <a:grpSpLocks noChangeAspect="1"/>
          </p:cNvGrpSpPr>
          <p:nvPr/>
        </p:nvGrpSpPr>
        <p:grpSpPr bwMode="auto">
          <a:xfrm>
            <a:off x="8213725" y="2586411"/>
            <a:ext cx="350838" cy="395288"/>
            <a:chOff x="768" y="1008"/>
            <a:chExt cx="432" cy="432"/>
          </a:xfrm>
        </p:grpSpPr>
        <p:sp>
          <p:nvSpPr>
            <p:cNvPr id="13" name="AutoShape 7"/>
            <p:cNvSpPr>
              <a:spLocks noChangeArrowheads="1"/>
            </p:cNvSpPr>
            <p:nvPr/>
          </p:nvSpPr>
          <p:spPr bwMode="auto">
            <a:xfrm>
              <a:off x="768" y="1008"/>
              <a:ext cx="432" cy="43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CCCCCC">
                    <a:gamma/>
                    <a:tint val="0"/>
                    <a:invGamma/>
                  </a:srgbClr>
                </a:gs>
                <a:gs pos="100000">
                  <a:srgbClr val="CCCCCC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  <a:effectLst>
              <a:outerShdw blurRad="63500" dist="38099" dir="2700000" algn="ctr" rotWithShape="0">
                <a:srgbClr val="808080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 defTabSz="9144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1400" i="1" kern="0">
                <a:solidFill>
                  <a:srgbClr val="808080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14" name="AutoShape 8"/>
            <p:cNvSpPr>
              <a:spLocks noChangeAspect="1" noChangeArrowheads="1"/>
            </p:cNvSpPr>
            <p:nvPr/>
          </p:nvSpPr>
          <p:spPr bwMode="auto">
            <a:xfrm>
              <a:off x="840" y="1081"/>
              <a:ext cx="287" cy="288"/>
            </a:xfrm>
            <a:prstGeom prst="roundRect">
              <a:avLst>
                <a:gd name="adj" fmla="val 16667"/>
              </a:avLst>
            </a:prstGeom>
            <a:solidFill>
              <a:srgbClr val="333333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1400" i="1" kern="0">
                <a:solidFill>
                  <a:srgbClr val="808080"/>
                </a:solidFill>
                <a:cs typeface="+mn-cs"/>
              </a:endParaRPr>
            </a:p>
          </p:txBody>
        </p:sp>
        <p:sp>
          <p:nvSpPr>
            <p:cNvPr id="15" name="Rectangle 9"/>
            <p:cNvSpPr>
              <a:spLocks noChangeAspect="1" noChangeArrowheads="1"/>
            </p:cNvSpPr>
            <p:nvPr/>
          </p:nvSpPr>
          <p:spPr bwMode="auto">
            <a:xfrm>
              <a:off x="840" y="1081"/>
              <a:ext cx="28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1400" i="1" kern="0">
                <a:solidFill>
                  <a:srgbClr val="808080"/>
                </a:solidFill>
                <a:cs typeface="+mn-cs"/>
              </a:endParaRPr>
            </a:p>
          </p:txBody>
        </p:sp>
        <p:sp>
          <p:nvSpPr>
            <p:cNvPr id="16" name="Text Box 12"/>
            <p:cNvSpPr txBox="1">
              <a:spLocks noChangeAspect="1" noChangeArrowheads="1"/>
            </p:cNvSpPr>
            <p:nvPr/>
          </p:nvSpPr>
          <p:spPr bwMode="auto">
            <a:xfrm>
              <a:off x="815" y="1152"/>
              <a:ext cx="33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800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defTabSz="9144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900" b="1" i="1" kern="0">
                <a:solidFill>
                  <a:srgbClr val="808080"/>
                </a:solidFill>
                <a:cs typeface="+mn-cs"/>
              </a:endParaRPr>
            </a:p>
          </p:txBody>
        </p:sp>
      </p:grpSp>
      <p:grpSp>
        <p:nvGrpSpPr>
          <p:cNvPr id="17" name="Group 495"/>
          <p:cNvGrpSpPr>
            <a:grpSpLocks/>
          </p:cNvGrpSpPr>
          <p:nvPr/>
        </p:nvGrpSpPr>
        <p:grpSpPr bwMode="auto">
          <a:xfrm>
            <a:off x="4074317" y="3413870"/>
            <a:ext cx="1627096" cy="1873249"/>
            <a:chOff x="2662" y="2400"/>
            <a:chExt cx="890" cy="912"/>
          </a:xfrm>
        </p:grpSpPr>
        <p:grpSp>
          <p:nvGrpSpPr>
            <p:cNvPr id="18" name="Group 441"/>
            <p:cNvGrpSpPr>
              <a:grpSpLocks/>
            </p:cNvGrpSpPr>
            <p:nvPr/>
          </p:nvGrpSpPr>
          <p:grpSpPr bwMode="auto">
            <a:xfrm>
              <a:off x="2976" y="2400"/>
              <a:ext cx="432" cy="624"/>
              <a:chOff x="3024" y="1968"/>
              <a:chExt cx="384" cy="576"/>
            </a:xfrm>
          </p:grpSpPr>
          <p:sp>
            <p:nvSpPr>
              <p:cNvPr id="41" name="Freeform 76"/>
              <p:cNvSpPr>
                <a:spLocks/>
              </p:cNvSpPr>
              <p:nvPr/>
            </p:nvSpPr>
            <p:spPr bwMode="auto">
              <a:xfrm>
                <a:off x="3024" y="1968"/>
                <a:ext cx="384" cy="5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76"/>
                  </a:cxn>
                  <a:cxn ang="0">
                    <a:pos x="384" y="576"/>
                  </a:cxn>
                  <a:cxn ang="0">
                    <a:pos x="384" y="144"/>
                  </a:cxn>
                  <a:cxn ang="0">
                    <a:pos x="240" y="0"/>
                  </a:cxn>
                  <a:cxn ang="0">
                    <a:pos x="0" y="0"/>
                  </a:cxn>
                </a:cxnLst>
                <a:rect l="0" t="0" r="r" b="b"/>
                <a:pathLst>
                  <a:path w="384" h="576">
                    <a:moveTo>
                      <a:pt x="0" y="0"/>
                    </a:moveTo>
                    <a:lnTo>
                      <a:pt x="0" y="576"/>
                    </a:lnTo>
                    <a:lnTo>
                      <a:pt x="384" y="576"/>
                    </a:lnTo>
                    <a:lnTo>
                      <a:pt x="384" y="144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>
                <a:outerShdw blurRad="63500" dist="38099" dir="2700000" algn="ctr" rotWithShape="0">
                  <a:srgbClr val="808080">
                    <a:alpha val="74998"/>
                  </a:srgbClr>
                </a:outerShdw>
              </a:effec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42" name="Freeform 81"/>
              <p:cNvSpPr>
                <a:spLocks/>
              </p:cNvSpPr>
              <p:nvPr/>
            </p:nvSpPr>
            <p:spPr bwMode="auto">
              <a:xfrm>
                <a:off x="3024" y="1968"/>
                <a:ext cx="384" cy="576"/>
              </a:xfrm>
              <a:custGeom>
                <a:avLst/>
                <a:gdLst>
                  <a:gd name="T0" fmla="*/ 0 w 384"/>
                  <a:gd name="T1" fmla="*/ 0 h 576"/>
                  <a:gd name="T2" fmla="*/ 0 w 384"/>
                  <a:gd name="T3" fmla="*/ 2147476082 h 576"/>
                  <a:gd name="T4" fmla="*/ 2147476309 w 384"/>
                  <a:gd name="T5" fmla="*/ 2147476082 h 576"/>
                  <a:gd name="T6" fmla="*/ 2147476309 w 384"/>
                  <a:gd name="T7" fmla="*/ 2147476082 h 576"/>
                  <a:gd name="T8" fmla="*/ 2147476309 w 384"/>
                  <a:gd name="T9" fmla="*/ 0 h 576"/>
                  <a:gd name="T10" fmla="*/ 0 w 384"/>
                  <a:gd name="T11" fmla="*/ 0 h 57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576"/>
                  <a:gd name="T20" fmla="*/ 384 w 384"/>
                  <a:gd name="T21" fmla="*/ 576 h 57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576">
                    <a:moveTo>
                      <a:pt x="0" y="0"/>
                    </a:moveTo>
                    <a:lnTo>
                      <a:pt x="0" y="576"/>
                    </a:lnTo>
                    <a:lnTo>
                      <a:pt x="384" y="576"/>
                    </a:lnTo>
                    <a:lnTo>
                      <a:pt x="384" y="144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kern="0">
                  <a:solidFill>
                    <a:sysClr val="windowText" lastClr="000000"/>
                  </a:solidFill>
                  <a:cs typeface="+mn-cs"/>
                </a:endParaRPr>
              </a:p>
            </p:txBody>
          </p:sp>
          <p:sp>
            <p:nvSpPr>
              <p:cNvPr id="43" name="Rectangle 83"/>
              <p:cNvSpPr>
                <a:spLocks noChangeArrowheads="1"/>
              </p:cNvSpPr>
              <p:nvPr/>
            </p:nvSpPr>
            <p:spPr bwMode="auto">
              <a:xfrm>
                <a:off x="3024" y="2112"/>
                <a:ext cx="384" cy="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44" name="Rectangle 84"/>
              <p:cNvSpPr>
                <a:spLocks noChangeArrowheads="1"/>
              </p:cNvSpPr>
              <p:nvPr/>
            </p:nvSpPr>
            <p:spPr bwMode="auto">
              <a:xfrm>
                <a:off x="3024" y="1968"/>
                <a:ext cx="384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tIns="162000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b="1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45" name="Freeform 85"/>
              <p:cNvSpPr>
                <a:spLocks/>
              </p:cNvSpPr>
              <p:nvPr/>
            </p:nvSpPr>
            <p:spPr bwMode="auto">
              <a:xfrm>
                <a:off x="3024" y="1968"/>
                <a:ext cx="384" cy="576"/>
              </a:xfrm>
              <a:custGeom>
                <a:avLst/>
                <a:gdLst>
                  <a:gd name="T0" fmla="*/ 0 w 384"/>
                  <a:gd name="T1" fmla="*/ 0 h 576"/>
                  <a:gd name="T2" fmla="*/ 0 w 384"/>
                  <a:gd name="T3" fmla="*/ 576 h 576"/>
                  <a:gd name="T4" fmla="*/ 384 w 384"/>
                  <a:gd name="T5" fmla="*/ 576 h 576"/>
                  <a:gd name="T6" fmla="*/ 384 w 384"/>
                  <a:gd name="T7" fmla="*/ 144 h 576"/>
                  <a:gd name="T8" fmla="*/ 240 w 384"/>
                  <a:gd name="T9" fmla="*/ 0 h 576"/>
                  <a:gd name="T10" fmla="*/ 0 w 384"/>
                  <a:gd name="T11" fmla="*/ 0 h 57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576"/>
                  <a:gd name="T20" fmla="*/ 384 w 384"/>
                  <a:gd name="T21" fmla="*/ 576 h 57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576">
                    <a:moveTo>
                      <a:pt x="0" y="0"/>
                    </a:moveTo>
                    <a:lnTo>
                      <a:pt x="0" y="576"/>
                    </a:lnTo>
                    <a:lnTo>
                      <a:pt x="384" y="576"/>
                    </a:lnTo>
                    <a:lnTo>
                      <a:pt x="384" y="144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kern="0">
                  <a:solidFill>
                    <a:sysClr val="windowText" lastClr="000000"/>
                  </a:solidFill>
                  <a:cs typeface="+mn-cs"/>
                </a:endParaRPr>
              </a:p>
            </p:txBody>
          </p:sp>
          <p:sp>
            <p:nvSpPr>
              <p:cNvPr id="46" name="Freeform 86"/>
              <p:cNvSpPr>
                <a:spLocks/>
              </p:cNvSpPr>
              <p:nvPr/>
            </p:nvSpPr>
            <p:spPr bwMode="auto">
              <a:xfrm>
                <a:off x="3264" y="1968"/>
                <a:ext cx="144" cy="144"/>
              </a:xfrm>
              <a:custGeom>
                <a:avLst/>
                <a:gdLst>
                  <a:gd name="T0" fmla="*/ 0 w 144"/>
                  <a:gd name="T1" fmla="*/ 0 h 144"/>
                  <a:gd name="T2" fmla="*/ 0 w 144"/>
                  <a:gd name="T3" fmla="*/ 144 h 144"/>
                  <a:gd name="T4" fmla="*/ 144 w 144"/>
                  <a:gd name="T5" fmla="*/ 144 h 144"/>
                  <a:gd name="T6" fmla="*/ 0 w 144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4"/>
                  <a:gd name="T13" fmla="*/ 0 h 144"/>
                  <a:gd name="T14" fmla="*/ 144 w 144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4" h="144">
                    <a:moveTo>
                      <a:pt x="0" y="0"/>
                    </a:moveTo>
                    <a:lnTo>
                      <a:pt x="0" y="144"/>
                    </a:lnTo>
                    <a:lnTo>
                      <a:pt x="144" y="1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kern="0">
                  <a:solidFill>
                    <a:sysClr val="windowText" lastClr="000000"/>
                  </a:solidFill>
                  <a:cs typeface="+mn-cs"/>
                </a:endParaRPr>
              </a:p>
            </p:txBody>
          </p:sp>
        </p:grpSp>
        <p:grpSp>
          <p:nvGrpSpPr>
            <p:cNvPr id="19" name="Group 449"/>
            <p:cNvGrpSpPr>
              <a:grpSpLocks/>
            </p:cNvGrpSpPr>
            <p:nvPr/>
          </p:nvGrpSpPr>
          <p:grpSpPr bwMode="auto">
            <a:xfrm>
              <a:off x="3024" y="2496"/>
              <a:ext cx="432" cy="624"/>
              <a:chOff x="3024" y="1968"/>
              <a:chExt cx="384" cy="576"/>
            </a:xfrm>
          </p:grpSpPr>
          <p:sp>
            <p:nvSpPr>
              <p:cNvPr id="35" name="Freeform 76"/>
              <p:cNvSpPr>
                <a:spLocks/>
              </p:cNvSpPr>
              <p:nvPr/>
            </p:nvSpPr>
            <p:spPr bwMode="auto">
              <a:xfrm>
                <a:off x="3024" y="1968"/>
                <a:ext cx="384" cy="5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76"/>
                  </a:cxn>
                  <a:cxn ang="0">
                    <a:pos x="384" y="576"/>
                  </a:cxn>
                  <a:cxn ang="0">
                    <a:pos x="384" y="144"/>
                  </a:cxn>
                  <a:cxn ang="0">
                    <a:pos x="240" y="0"/>
                  </a:cxn>
                  <a:cxn ang="0">
                    <a:pos x="0" y="0"/>
                  </a:cxn>
                </a:cxnLst>
                <a:rect l="0" t="0" r="r" b="b"/>
                <a:pathLst>
                  <a:path w="384" h="576">
                    <a:moveTo>
                      <a:pt x="0" y="0"/>
                    </a:moveTo>
                    <a:lnTo>
                      <a:pt x="0" y="576"/>
                    </a:lnTo>
                    <a:lnTo>
                      <a:pt x="384" y="576"/>
                    </a:lnTo>
                    <a:lnTo>
                      <a:pt x="384" y="144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>
                <a:outerShdw blurRad="63500" dist="38099" dir="2700000" algn="ctr" rotWithShape="0">
                  <a:srgbClr val="808080">
                    <a:alpha val="74998"/>
                  </a:srgbClr>
                </a:outerShdw>
              </a:effec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36" name="Freeform 81"/>
              <p:cNvSpPr>
                <a:spLocks/>
              </p:cNvSpPr>
              <p:nvPr/>
            </p:nvSpPr>
            <p:spPr bwMode="auto">
              <a:xfrm>
                <a:off x="3024" y="1968"/>
                <a:ext cx="384" cy="576"/>
              </a:xfrm>
              <a:custGeom>
                <a:avLst/>
                <a:gdLst>
                  <a:gd name="T0" fmla="*/ 0 w 384"/>
                  <a:gd name="T1" fmla="*/ 0 h 576"/>
                  <a:gd name="T2" fmla="*/ 0 w 384"/>
                  <a:gd name="T3" fmla="*/ 2147476082 h 576"/>
                  <a:gd name="T4" fmla="*/ 2147476309 w 384"/>
                  <a:gd name="T5" fmla="*/ 2147476082 h 576"/>
                  <a:gd name="T6" fmla="*/ 2147476309 w 384"/>
                  <a:gd name="T7" fmla="*/ 2147476082 h 576"/>
                  <a:gd name="T8" fmla="*/ 2147476309 w 384"/>
                  <a:gd name="T9" fmla="*/ 0 h 576"/>
                  <a:gd name="T10" fmla="*/ 0 w 384"/>
                  <a:gd name="T11" fmla="*/ 0 h 57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576"/>
                  <a:gd name="T20" fmla="*/ 384 w 384"/>
                  <a:gd name="T21" fmla="*/ 576 h 57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576">
                    <a:moveTo>
                      <a:pt x="0" y="0"/>
                    </a:moveTo>
                    <a:lnTo>
                      <a:pt x="0" y="576"/>
                    </a:lnTo>
                    <a:lnTo>
                      <a:pt x="384" y="576"/>
                    </a:lnTo>
                    <a:lnTo>
                      <a:pt x="384" y="144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kern="0">
                  <a:solidFill>
                    <a:sysClr val="windowText" lastClr="000000"/>
                  </a:solidFill>
                  <a:cs typeface="+mn-cs"/>
                </a:endParaRPr>
              </a:p>
            </p:txBody>
          </p:sp>
          <p:sp>
            <p:nvSpPr>
              <p:cNvPr id="37" name="Rectangle 83"/>
              <p:cNvSpPr>
                <a:spLocks noChangeArrowheads="1"/>
              </p:cNvSpPr>
              <p:nvPr/>
            </p:nvSpPr>
            <p:spPr bwMode="auto">
              <a:xfrm>
                <a:off x="3024" y="2112"/>
                <a:ext cx="384" cy="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38" name="Rectangle 84"/>
              <p:cNvSpPr>
                <a:spLocks noChangeArrowheads="1"/>
              </p:cNvSpPr>
              <p:nvPr/>
            </p:nvSpPr>
            <p:spPr bwMode="auto">
              <a:xfrm>
                <a:off x="3024" y="1968"/>
                <a:ext cx="384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tIns="162000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b="1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39" name="Freeform 85"/>
              <p:cNvSpPr>
                <a:spLocks/>
              </p:cNvSpPr>
              <p:nvPr/>
            </p:nvSpPr>
            <p:spPr bwMode="auto">
              <a:xfrm>
                <a:off x="3024" y="1968"/>
                <a:ext cx="384" cy="576"/>
              </a:xfrm>
              <a:custGeom>
                <a:avLst/>
                <a:gdLst>
                  <a:gd name="T0" fmla="*/ 0 w 384"/>
                  <a:gd name="T1" fmla="*/ 0 h 576"/>
                  <a:gd name="T2" fmla="*/ 0 w 384"/>
                  <a:gd name="T3" fmla="*/ 576 h 576"/>
                  <a:gd name="T4" fmla="*/ 384 w 384"/>
                  <a:gd name="T5" fmla="*/ 576 h 576"/>
                  <a:gd name="T6" fmla="*/ 384 w 384"/>
                  <a:gd name="T7" fmla="*/ 144 h 576"/>
                  <a:gd name="T8" fmla="*/ 240 w 384"/>
                  <a:gd name="T9" fmla="*/ 0 h 576"/>
                  <a:gd name="T10" fmla="*/ 0 w 384"/>
                  <a:gd name="T11" fmla="*/ 0 h 57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576"/>
                  <a:gd name="T20" fmla="*/ 384 w 384"/>
                  <a:gd name="T21" fmla="*/ 576 h 57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576">
                    <a:moveTo>
                      <a:pt x="0" y="0"/>
                    </a:moveTo>
                    <a:lnTo>
                      <a:pt x="0" y="576"/>
                    </a:lnTo>
                    <a:lnTo>
                      <a:pt x="384" y="576"/>
                    </a:lnTo>
                    <a:lnTo>
                      <a:pt x="384" y="144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kern="0">
                  <a:solidFill>
                    <a:sysClr val="windowText" lastClr="000000"/>
                  </a:solidFill>
                  <a:cs typeface="+mn-cs"/>
                </a:endParaRPr>
              </a:p>
            </p:txBody>
          </p:sp>
          <p:sp>
            <p:nvSpPr>
              <p:cNvPr id="40" name="Freeform 86"/>
              <p:cNvSpPr>
                <a:spLocks/>
              </p:cNvSpPr>
              <p:nvPr/>
            </p:nvSpPr>
            <p:spPr bwMode="auto">
              <a:xfrm>
                <a:off x="3264" y="1968"/>
                <a:ext cx="144" cy="144"/>
              </a:xfrm>
              <a:custGeom>
                <a:avLst/>
                <a:gdLst>
                  <a:gd name="T0" fmla="*/ 0 w 144"/>
                  <a:gd name="T1" fmla="*/ 0 h 144"/>
                  <a:gd name="T2" fmla="*/ 0 w 144"/>
                  <a:gd name="T3" fmla="*/ 144 h 144"/>
                  <a:gd name="T4" fmla="*/ 144 w 144"/>
                  <a:gd name="T5" fmla="*/ 144 h 144"/>
                  <a:gd name="T6" fmla="*/ 0 w 144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4"/>
                  <a:gd name="T13" fmla="*/ 0 h 144"/>
                  <a:gd name="T14" fmla="*/ 144 w 144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4" h="144">
                    <a:moveTo>
                      <a:pt x="0" y="0"/>
                    </a:moveTo>
                    <a:lnTo>
                      <a:pt x="0" y="144"/>
                    </a:lnTo>
                    <a:lnTo>
                      <a:pt x="144" y="1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kern="0">
                  <a:solidFill>
                    <a:sysClr val="windowText" lastClr="000000"/>
                  </a:solidFill>
                  <a:cs typeface="+mn-cs"/>
                </a:endParaRPr>
              </a:p>
            </p:txBody>
          </p:sp>
        </p:grpSp>
        <p:grpSp>
          <p:nvGrpSpPr>
            <p:cNvPr id="20" name="Group 456"/>
            <p:cNvGrpSpPr>
              <a:grpSpLocks/>
            </p:cNvGrpSpPr>
            <p:nvPr/>
          </p:nvGrpSpPr>
          <p:grpSpPr bwMode="auto">
            <a:xfrm>
              <a:off x="3072" y="2592"/>
              <a:ext cx="432" cy="624"/>
              <a:chOff x="3024" y="1968"/>
              <a:chExt cx="384" cy="576"/>
            </a:xfrm>
          </p:grpSpPr>
          <p:sp>
            <p:nvSpPr>
              <p:cNvPr id="29" name="Freeform 76"/>
              <p:cNvSpPr>
                <a:spLocks/>
              </p:cNvSpPr>
              <p:nvPr/>
            </p:nvSpPr>
            <p:spPr bwMode="auto">
              <a:xfrm>
                <a:off x="3024" y="1968"/>
                <a:ext cx="384" cy="5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76"/>
                  </a:cxn>
                  <a:cxn ang="0">
                    <a:pos x="384" y="576"/>
                  </a:cxn>
                  <a:cxn ang="0">
                    <a:pos x="384" y="144"/>
                  </a:cxn>
                  <a:cxn ang="0">
                    <a:pos x="240" y="0"/>
                  </a:cxn>
                  <a:cxn ang="0">
                    <a:pos x="0" y="0"/>
                  </a:cxn>
                </a:cxnLst>
                <a:rect l="0" t="0" r="r" b="b"/>
                <a:pathLst>
                  <a:path w="384" h="576">
                    <a:moveTo>
                      <a:pt x="0" y="0"/>
                    </a:moveTo>
                    <a:lnTo>
                      <a:pt x="0" y="576"/>
                    </a:lnTo>
                    <a:lnTo>
                      <a:pt x="384" y="576"/>
                    </a:lnTo>
                    <a:lnTo>
                      <a:pt x="384" y="144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>
                <a:outerShdw blurRad="63500" dist="38099" dir="2700000" algn="ctr" rotWithShape="0">
                  <a:srgbClr val="808080">
                    <a:alpha val="74998"/>
                  </a:srgbClr>
                </a:outerShdw>
              </a:effec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30" name="Freeform 81"/>
              <p:cNvSpPr>
                <a:spLocks/>
              </p:cNvSpPr>
              <p:nvPr/>
            </p:nvSpPr>
            <p:spPr bwMode="auto">
              <a:xfrm>
                <a:off x="3024" y="1968"/>
                <a:ext cx="384" cy="576"/>
              </a:xfrm>
              <a:custGeom>
                <a:avLst/>
                <a:gdLst>
                  <a:gd name="T0" fmla="*/ 0 w 384"/>
                  <a:gd name="T1" fmla="*/ 0 h 576"/>
                  <a:gd name="T2" fmla="*/ 0 w 384"/>
                  <a:gd name="T3" fmla="*/ 2147476082 h 576"/>
                  <a:gd name="T4" fmla="*/ 2147476309 w 384"/>
                  <a:gd name="T5" fmla="*/ 2147476082 h 576"/>
                  <a:gd name="T6" fmla="*/ 2147476309 w 384"/>
                  <a:gd name="T7" fmla="*/ 2147476082 h 576"/>
                  <a:gd name="T8" fmla="*/ 2147476309 w 384"/>
                  <a:gd name="T9" fmla="*/ 0 h 576"/>
                  <a:gd name="T10" fmla="*/ 0 w 384"/>
                  <a:gd name="T11" fmla="*/ 0 h 57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576"/>
                  <a:gd name="T20" fmla="*/ 384 w 384"/>
                  <a:gd name="T21" fmla="*/ 576 h 57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576">
                    <a:moveTo>
                      <a:pt x="0" y="0"/>
                    </a:moveTo>
                    <a:lnTo>
                      <a:pt x="0" y="576"/>
                    </a:lnTo>
                    <a:lnTo>
                      <a:pt x="384" y="576"/>
                    </a:lnTo>
                    <a:lnTo>
                      <a:pt x="384" y="144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kern="0">
                  <a:solidFill>
                    <a:sysClr val="windowText" lastClr="000000"/>
                  </a:solidFill>
                  <a:cs typeface="+mn-cs"/>
                </a:endParaRPr>
              </a:p>
            </p:txBody>
          </p:sp>
          <p:sp>
            <p:nvSpPr>
              <p:cNvPr id="31" name="Rectangle 83"/>
              <p:cNvSpPr>
                <a:spLocks noChangeArrowheads="1"/>
              </p:cNvSpPr>
              <p:nvPr/>
            </p:nvSpPr>
            <p:spPr bwMode="auto">
              <a:xfrm>
                <a:off x="3024" y="2112"/>
                <a:ext cx="384" cy="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32" name="Rectangle 84"/>
              <p:cNvSpPr>
                <a:spLocks noChangeArrowheads="1"/>
              </p:cNvSpPr>
              <p:nvPr/>
            </p:nvSpPr>
            <p:spPr bwMode="auto">
              <a:xfrm>
                <a:off x="3024" y="1968"/>
                <a:ext cx="384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tIns="162000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b="1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33" name="Freeform 85"/>
              <p:cNvSpPr>
                <a:spLocks/>
              </p:cNvSpPr>
              <p:nvPr/>
            </p:nvSpPr>
            <p:spPr bwMode="auto">
              <a:xfrm>
                <a:off x="3024" y="1968"/>
                <a:ext cx="384" cy="576"/>
              </a:xfrm>
              <a:custGeom>
                <a:avLst/>
                <a:gdLst>
                  <a:gd name="T0" fmla="*/ 0 w 384"/>
                  <a:gd name="T1" fmla="*/ 0 h 576"/>
                  <a:gd name="T2" fmla="*/ 0 w 384"/>
                  <a:gd name="T3" fmla="*/ 576 h 576"/>
                  <a:gd name="T4" fmla="*/ 384 w 384"/>
                  <a:gd name="T5" fmla="*/ 576 h 576"/>
                  <a:gd name="T6" fmla="*/ 384 w 384"/>
                  <a:gd name="T7" fmla="*/ 144 h 576"/>
                  <a:gd name="T8" fmla="*/ 240 w 384"/>
                  <a:gd name="T9" fmla="*/ 0 h 576"/>
                  <a:gd name="T10" fmla="*/ 0 w 384"/>
                  <a:gd name="T11" fmla="*/ 0 h 57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576"/>
                  <a:gd name="T20" fmla="*/ 384 w 384"/>
                  <a:gd name="T21" fmla="*/ 576 h 57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576">
                    <a:moveTo>
                      <a:pt x="0" y="0"/>
                    </a:moveTo>
                    <a:lnTo>
                      <a:pt x="0" y="576"/>
                    </a:lnTo>
                    <a:lnTo>
                      <a:pt x="384" y="576"/>
                    </a:lnTo>
                    <a:lnTo>
                      <a:pt x="384" y="144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kern="0">
                  <a:solidFill>
                    <a:sysClr val="windowText" lastClr="000000"/>
                  </a:solidFill>
                  <a:cs typeface="+mn-cs"/>
                </a:endParaRPr>
              </a:p>
            </p:txBody>
          </p:sp>
          <p:sp>
            <p:nvSpPr>
              <p:cNvPr id="34" name="Freeform 86"/>
              <p:cNvSpPr>
                <a:spLocks/>
              </p:cNvSpPr>
              <p:nvPr/>
            </p:nvSpPr>
            <p:spPr bwMode="auto">
              <a:xfrm>
                <a:off x="3264" y="1968"/>
                <a:ext cx="144" cy="144"/>
              </a:xfrm>
              <a:custGeom>
                <a:avLst/>
                <a:gdLst>
                  <a:gd name="T0" fmla="*/ 0 w 144"/>
                  <a:gd name="T1" fmla="*/ 0 h 144"/>
                  <a:gd name="T2" fmla="*/ 0 w 144"/>
                  <a:gd name="T3" fmla="*/ 144 h 144"/>
                  <a:gd name="T4" fmla="*/ 144 w 144"/>
                  <a:gd name="T5" fmla="*/ 144 h 144"/>
                  <a:gd name="T6" fmla="*/ 0 w 144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4"/>
                  <a:gd name="T13" fmla="*/ 0 h 144"/>
                  <a:gd name="T14" fmla="*/ 144 w 144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4" h="144">
                    <a:moveTo>
                      <a:pt x="0" y="0"/>
                    </a:moveTo>
                    <a:lnTo>
                      <a:pt x="0" y="144"/>
                    </a:lnTo>
                    <a:lnTo>
                      <a:pt x="144" y="1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kern="0">
                  <a:solidFill>
                    <a:sysClr val="windowText" lastClr="000000"/>
                  </a:solidFill>
                  <a:cs typeface="+mn-cs"/>
                </a:endParaRPr>
              </a:p>
            </p:txBody>
          </p:sp>
        </p:grpSp>
        <p:grpSp>
          <p:nvGrpSpPr>
            <p:cNvPr id="21" name="Group 463"/>
            <p:cNvGrpSpPr>
              <a:grpSpLocks/>
            </p:cNvGrpSpPr>
            <p:nvPr/>
          </p:nvGrpSpPr>
          <p:grpSpPr bwMode="auto">
            <a:xfrm>
              <a:off x="3120" y="2688"/>
              <a:ext cx="432" cy="624"/>
              <a:chOff x="3024" y="1968"/>
              <a:chExt cx="384" cy="576"/>
            </a:xfrm>
          </p:grpSpPr>
          <p:sp>
            <p:nvSpPr>
              <p:cNvPr id="23" name="Freeform 76"/>
              <p:cNvSpPr>
                <a:spLocks/>
              </p:cNvSpPr>
              <p:nvPr/>
            </p:nvSpPr>
            <p:spPr bwMode="auto">
              <a:xfrm>
                <a:off x="3024" y="1968"/>
                <a:ext cx="384" cy="5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76"/>
                  </a:cxn>
                  <a:cxn ang="0">
                    <a:pos x="384" y="576"/>
                  </a:cxn>
                  <a:cxn ang="0">
                    <a:pos x="384" y="144"/>
                  </a:cxn>
                  <a:cxn ang="0">
                    <a:pos x="240" y="0"/>
                  </a:cxn>
                  <a:cxn ang="0">
                    <a:pos x="0" y="0"/>
                  </a:cxn>
                </a:cxnLst>
                <a:rect l="0" t="0" r="r" b="b"/>
                <a:pathLst>
                  <a:path w="384" h="576">
                    <a:moveTo>
                      <a:pt x="0" y="0"/>
                    </a:moveTo>
                    <a:lnTo>
                      <a:pt x="0" y="576"/>
                    </a:lnTo>
                    <a:lnTo>
                      <a:pt x="384" y="576"/>
                    </a:lnTo>
                    <a:lnTo>
                      <a:pt x="384" y="144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>
                <a:outerShdw blurRad="63500" dist="38099" dir="2700000" algn="ctr" rotWithShape="0">
                  <a:srgbClr val="808080">
                    <a:alpha val="74998"/>
                  </a:srgbClr>
                </a:outerShdw>
              </a:effec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24" name="Freeform 81"/>
              <p:cNvSpPr>
                <a:spLocks/>
              </p:cNvSpPr>
              <p:nvPr/>
            </p:nvSpPr>
            <p:spPr bwMode="auto">
              <a:xfrm>
                <a:off x="3024" y="1968"/>
                <a:ext cx="384" cy="576"/>
              </a:xfrm>
              <a:custGeom>
                <a:avLst/>
                <a:gdLst>
                  <a:gd name="T0" fmla="*/ 0 w 384"/>
                  <a:gd name="T1" fmla="*/ 0 h 576"/>
                  <a:gd name="T2" fmla="*/ 0 w 384"/>
                  <a:gd name="T3" fmla="*/ 2147476082 h 576"/>
                  <a:gd name="T4" fmla="*/ 2147476309 w 384"/>
                  <a:gd name="T5" fmla="*/ 2147476082 h 576"/>
                  <a:gd name="T6" fmla="*/ 2147476309 w 384"/>
                  <a:gd name="T7" fmla="*/ 2147476082 h 576"/>
                  <a:gd name="T8" fmla="*/ 2147476309 w 384"/>
                  <a:gd name="T9" fmla="*/ 0 h 576"/>
                  <a:gd name="T10" fmla="*/ 0 w 384"/>
                  <a:gd name="T11" fmla="*/ 0 h 57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576"/>
                  <a:gd name="T20" fmla="*/ 384 w 384"/>
                  <a:gd name="T21" fmla="*/ 576 h 57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576">
                    <a:moveTo>
                      <a:pt x="0" y="0"/>
                    </a:moveTo>
                    <a:lnTo>
                      <a:pt x="0" y="576"/>
                    </a:lnTo>
                    <a:lnTo>
                      <a:pt x="384" y="576"/>
                    </a:lnTo>
                    <a:lnTo>
                      <a:pt x="384" y="144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kern="0">
                  <a:solidFill>
                    <a:sysClr val="windowText" lastClr="000000"/>
                  </a:solidFill>
                  <a:cs typeface="+mn-cs"/>
                </a:endParaRPr>
              </a:p>
            </p:txBody>
          </p:sp>
          <p:sp>
            <p:nvSpPr>
              <p:cNvPr id="25" name="Rectangle 83"/>
              <p:cNvSpPr>
                <a:spLocks noChangeArrowheads="1"/>
              </p:cNvSpPr>
              <p:nvPr/>
            </p:nvSpPr>
            <p:spPr bwMode="auto">
              <a:xfrm>
                <a:off x="3024" y="2112"/>
                <a:ext cx="384" cy="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26" name="Rectangle 84"/>
              <p:cNvSpPr>
                <a:spLocks noChangeArrowheads="1"/>
              </p:cNvSpPr>
              <p:nvPr/>
            </p:nvSpPr>
            <p:spPr bwMode="auto">
              <a:xfrm>
                <a:off x="3024" y="1968"/>
                <a:ext cx="384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tIns="162000" anchor="ctr"/>
              <a:lstStyle/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sz="1400" b="1" i="1" kern="0" dirty="0">
                    <a:solidFill>
                      <a:sysClr val="windowText" lastClr="000000"/>
                    </a:solidFill>
                    <a:cs typeface="+mn-cs"/>
                  </a:rPr>
                  <a:t>Trace</a:t>
                </a:r>
              </a:p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sz="1400" b="1" i="1" kern="0" dirty="0" smtClean="0">
                    <a:solidFill>
                      <a:sysClr val="windowText" lastClr="000000"/>
                    </a:solidFill>
                    <a:cs typeface="+mn-cs"/>
                  </a:rPr>
                  <a:t>File</a:t>
                </a:r>
              </a:p>
              <a:p>
                <a:pPr algn="ctr"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sz="1400" b="1" i="1" kern="0" dirty="0" smtClean="0">
                    <a:solidFill>
                      <a:sysClr val="windowText" lastClr="000000"/>
                    </a:solidFill>
                    <a:cs typeface="+mn-cs"/>
                  </a:rPr>
                  <a:t>(OTF2)</a:t>
                </a:r>
                <a:endParaRPr lang="en-US" sz="1400" b="1" i="1" kern="0" dirty="0">
                  <a:solidFill>
                    <a:sysClr val="windowText" lastClr="000000"/>
                  </a:solidFill>
                  <a:cs typeface="+mn-cs"/>
                </a:endParaRPr>
              </a:p>
            </p:txBody>
          </p:sp>
          <p:sp>
            <p:nvSpPr>
              <p:cNvPr id="27" name="Freeform 85"/>
              <p:cNvSpPr>
                <a:spLocks/>
              </p:cNvSpPr>
              <p:nvPr/>
            </p:nvSpPr>
            <p:spPr bwMode="auto">
              <a:xfrm>
                <a:off x="3024" y="1968"/>
                <a:ext cx="384" cy="576"/>
              </a:xfrm>
              <a:custGeom>
                <a:avLst/>
                <a:gdLst>
                  <a:gd name="T0" fmla="*/ 0 w 384"/>
                  <a:gd name="T1" fmla="*/ 0 h 576"/>
                  <a:gd name="T2" fmla="*/ 0 w 384"/>
                  <a:gd name="T3" fmla="*/ 576 h 576"/>
                  <a:gd name="T4" fmla="*/ 384 w 384"/>
                  <a:gd name="T5" fmla="*/ 576 h 576"/>
                  <a:gd name="T6" fmla="*/ 384 w 384"/>
                  <a:gd name="T7" fmla="*/ 144 h 576"/>
                  <a:gd name="T8" fmla="*/ 240 w 384"/>
                  <a:gd name="T9" fmla="*/ 0 h 576"/>
                  <a:gd name="T10" fmla="*/ 0 w 384"/>
                  <a:gd name="T11" fmla="*/ 0 h 57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576"/>
                  <a:gd name="T20" fmla="*/ 384 w 384"/>
                  <a:gd name="T21" fmla="*/ 576 h 57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576">
                    <a:moveTo>
                      <a:pt x="0" y="0"/>
                    </a:moveTo>
                    <a:lnTo>
                      <a:pt x="0" y="576"/>
                    </a:lnTo>
                    <a:lnTo>
                      <a:pt x="384" y="576"/>
                    </a:lnTo>
                    <a:lnTo>
                      <a:pt x="384" y="144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kern="0">
                  <a:solidFill>
                    <a:sysClr val="windowText" lastClr="000000"/>
                  </a:solidFill>
                  <a:cs typeface="+mn-cs"/>
                </a:endParaRPr>
              </a:p>
            </p:txBody>
          </p:sp>
          <p:sp>
            <p:nvSpPr>
              <p:cNvPr id="28" name="Freeform 86"/>
              <p:cNvSpPr>
                <a:spLocks/>
              </p:cNvSpPr>
              <p:nvPr/>
            </p:nvSpPr>
            <p:spPr bwMode="auto">
              <a:xfrm>
                <a:off x="3264" y="1968"/>
                <a:ext cx="144" cy="144"/>
              </a:xfrm>
              <a:custGeom>
                <a:avLst/>
                <a:gdLst>
                  <a:gd name="T0" fmla="*/ 0 w 144"/>
                  <a:gd name="T1" fmla="*/ 0 h 144"/>
                  <a:gd name="T2" fmla="*/ 0 w 144"/>
                  <a:gd name="T3" fmla="*/ 144 h 144"/>
                  <a:gd name="T4" fmla="*/ 144 w 144"/>
                  <a:gd name="T5" fmla="*/ 144 h 144"/>
                  <a:gd name="T6" fmla="*/ 0 w 144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4"/>
                  <a:gd name="T13" fmla="*/ 0 h 144"/>
                  <a:gd name="T14" fmla="*/ 144 w 144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4" h="144">
                    <a:moveTo>
                      <a:pt x="0" y="0"/>
                    </a:moveTo>
                    <a:lnTo>
                      <a:pt x="0" y="144"/>
                    </a:lnTo>
                    <a:lnTo>
                      <a:pt x="144" y="1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800" kern="0">
                  <a:solidFill>
                    <a:sysClr val="windowText" lastClr="000000"/>
                  </a:solidFill>
                  <a:cs typeface="+mn-cs"/>
                </a:endParaRPr>
              </a:p>
            </p:txBody>
          </p:sp>
        </p:grpSp>
        <p:sp>
          <p:nvSpPr>
            <p:cNvPr id="22" name="Line 72"/>
            <p:cNvSpPr>
              <a:spLocks noChangeShapeType="1"/>
            </p:cNvSpPr>
            <p:nvPr/>
          </p:nvSpPr>
          <p:spPr bwMode="auto">
            <a:xfrm flipV="1">
              <a:off x="2662" y="3136"/>
              <a:ext cx="362" cy="17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1800" kern="0">
                <a:solidFill>
                  <a:sysClr val="windowText" lastClr="000000"/>
                </a:solidFill>
                <a:cs typeface="+mn-cs"/>
              </a:endParaRPr>
            </a:p>
          </p:txBody>
        </p:sp>
      </p:grpSp>
      <p:grpSp>
        <p:nvGrpSpPr>
          <p:cNvPr id="47" name="Group 496"/>
          <p:cNvGrpSpPr>
            <a:grpSpLocks/>
          </p:cNvGrpSpPr>
          <p:nvPr/>
        </p:nvGrpSpPr>
        <p:grpSpPr bwMode="auto">
          <a:xfrm>
            <a:off x="689492" y="1995066"/>
            <a:ext cx="4046559" cy="1258659"/>
            <a:chOff x="3648" y="2400"/>
            <a:chExt cx="2214" cy="613"/>
          </a:xfrm>
        </p:grpSpPr>
        <p:sp>
          <p:nvSpPr>
            <p:cNvPr id="48" name="AutoShape 105"/>
            <p:cNvSpPr>
              <a:spLocks noChangeArrowheads="1"/>
            </p:cNvSpPr>
            <p:nvPr/>
          </p:nvSpPr>
          <p:spPr bwMode="auto">
            <a:xfrm>
              <a:off x="3648" y="2400"/>
              <a:ext cx="1584" cy="576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70195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/>
            <a:p>
              <a:pPr defTabSz="9144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1" i="1" kern="0">
                  <a:solidFill>
                    <a:sysClr val="windowText" lastClr="000000"/>
                  </a:solidFill>
                  <a:cs typeface="+mn-cs"/>
                </a:rPr>
                <a:t>VampirServer</a:t>
              </a:r>
            </a:p>
          </p:txBody>
        </p:sp>
        <p:grpSp>
          <p:nvGrpSpPr>
            <p:cNvPr id="49" name="Group 374"/>
            <p:cNvGrpSpPr>
              <a:grpSpLocks noChangeAspect="1"/>
            </p:cNvGrpSpPr>
            <p:nvPr/>
          </p:nvGrpSpPr>
          <p:grpSpPr bwMode="auto">
            <a:xfrm>
              <a:off x="3744" y="2640"/>
              <a:ext cx="192" cy="192"/>
              <a:chOff x="768" y="1008"/>
              <a:chExt cx="432" cy="432"/>
            </a:xfrm>
          </p:grpSpPr>
          <p:sp>
            <p:nvSpPr>
              <p:cNvPr id="106" name="AutoShape 7"/>
              <p:cNvSpPr>
                <a:spLocks noChangeArrowheads="1"/>
              </p:cNvSpPr>
              <p:nvPr/>
            </p:nvSpPr>
            <p:spPr bwMode="auto">
              <a:xfrm>
                <a:off x="768" y="1006"/>
                <a:ext cx="432" cy="435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CCCCCC">
                      <a:gamma/>
                      <a:tint val="0"/>
                      <a:invGamma/>
                    </a:srgbClr>
                  </a:gs>
                  <a:gs pos="100000">
                    <a:srgbClr val="CCCCCC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rgbClr val="808080">
                    <a:alpha val="74998"/>
                  </a:srgbClr>
                </a:outerShdw>
              </a:effec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107" name="AutoShape 8"/>
              <p:cNvSpPr>
                <a:spLocks noChangeAspect="1" noChangeArrowheads="1"/>
              </p:cNvSpPr>
              <p:nvPr/>
            </p:nvSpPr>
            <p:spPr bwMode="auto">
              <a:xfrm>
                <a:off x="841" y="1080"/>
                <a:ext cx="287" cy="289"/>
              </a:xfrm>
              <a:prstGeom prst="roundRect">
                <a:avLst>
                  <a:gd name="adj" fmla="val 16667"/>
                </a:avLst>
              </a:prstGeom>
              <a:solidFill>
                <a:srgbClr val="333333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108" name="Rectangle 9"/>
              <p:cNvSpPr>
                <a:spLocks noChangeAspect="1" noChangeArrowheads="1"/>
              </p:cNvSpPr>
              <p:nvPr/>
            </p:nvSpPr>
            <p:spPr bwMode="auto">
              <a:xfrm>
                <a:off x="841" y="1080"/>
                <a:ext cx="287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109" name="Text Box 12"/>
              <p:cNvSpPr txBox="1">
                <a:spLocks noChangeAspect="1" noChangeArrowheads="1"/>
              </p:cNvSpPr>
              <p:nvPr/>
            </p:nvSpPr>
            <p:spPr bwMode="auto">
              <a:xfrm>
                <a:off x="815" y="1152"/>
                <a:ext cx="338" cy="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1800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900" b="1" i="1" kern="0">
                  <a:solidFill>
                    <a:srgbClr val="808080"/>
                  </a:solidFill>
                  <a:cs typeface="+mn-cs"/>
                </a:endParaRPr>
              </a:p>
            </p:txBody>
          </p:sp>
        </p:grpSp>
        <p:grpSp>
          <p:nvGrpSpPr>
            <p:cNvPr id="50" name="Group 379"/>
            <p:cNvGrpSpPr>
              <a:grpSpLocks noChangeAspect="1"/>
            </p:cNvGrpSpPr>
            <p:nvPr/>
          </p:nvGrpSpPr>
          <p:grpSpPr bwMode="auto">
            <a:xfrm>
              <a:off x="3984" y="2640"/>
              <a:ext cx="192" cy="192"/>
              <a:chOff x="768" y="1008"/>
              <a:chExt cx="432" cy="432"/>
            </a:xfrm>
          </p:grpSpPr>
          <p:sp>
            <p:nvSpPr>
              <p:cNvPr id="102" name="AutoShape 7"/>
              <p:cNvSpPr>
                <a:spLocks noChangeArrowheads="1"/>
              </p:cNvSpPr>
              <p:nvPr/>
            </p:nvSpPr>
            <p:spPr bwMode="auto">
              <a:xfrm>
                <a:off x="768" y="1006"/>
                <a:ext cx="432" cy="435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CCCCCC">
                      <a:gamma/>
                      <a:tint val="0"/>
                      <a:invGamma/>
                    </a:srgbClr>
                  </a:gs>
                  <a:gs pos="100000">
                    <a:srgbClr val="CCCCCC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rgbClr val="808080">
                    <a:alpha val="74998"/>
                  </a:srgbClr>
                </a:outerShdw>
              </a:effec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103" name="AutoShape 8"/>
              <p:cNvSpPr>
                <a:spLocks noChangeAspect="1" noChangeArrowheads="1"/>
              </p:cNvSpPr>
              <p:nvPr/>
            </p:nvSpPr>
            <p:spPr bwMode="auto">
              <a:xfrm>
                <a:off x="840" y="1080"/>
                <a:ext cx="287" cy="289"/>
              </a:xfrm>
              <a:prstGeom prst="roundRect">
                <a:avLst>
                  <a:gd name="adj" fmla="val 16667"/>
                </a:avLst>
              </a:prstGeom>
              <a:solidFill>
                <a:srgbClr val="333333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104" name="Rectangle 9"/>
              <p:cNvSpPr>
                <a:spLocks noChangeAspect="1" noChangeArrowheads="1"/>
              </p:cNvSpPr>
              <p:nvPr/>
            </p:nvSpPr>
            <p:spPr bwMode="auto">
              <a:xfrm>
                <a:off x="840" y="1080"/>
                <a:ext cx="287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105" name="Text Box 12"/>
              <p:cNvSpPr txBox="1">
                <a:spLocks noChangeAspect="1" noChangeArrowheads="1"/>
              </p:cNvSpPr>
              <p:nvPr/>
            </p:nvSpPr>
            <p:spPr bwMode="auto">
              <a:xfrm>
                <a:off x="815" y="1152"/>
                <a:ext cx="338" cy="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1800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900" b="1" i="1" kern="0">
                  <a:solidFill>
                    <a:srgbClr val="808080"/>
                  </a:solidFill>
                  <a:cs typeface="+mn-cs"/>
                </a:endParaRPr>
              </a:p>
            </p:txBody>
          </p:sp>
        </p:grpSp>
        <p:grpSp>
          <p:nvGrpSpPr>
            <p:cNvPr id="51" name="Group 384"/>
            <p:cNvGrpSpPr>
              <a:grpSpLocks noChangeAspect="1"/>
            </p:cNvGrpSpPr>
            <p:nvPr/>
          </p:nvGrpSpPr>
          <p:grpSpPr bwMode="auto">
            <a:xfrm>
              <a:off x="4224" y="2640"/>
              <a:ext cx="192" cy="192"/>
              <a:chOff x="768" y="1008"/>
              <a:chExt cx="432" cy="432"/>
            </a:xfrm>
          </p:grpSpPr>
          <p:sp>
            <p:nvSpPr>
              <p:cNvPr id="98" name="AutoShape 7"/>
              <p:cNvSpPr>
                <a:spLocks noChangeArrowheads="1"/>
              </p:cNvSpPr>
              <p:nvPr/>
            </p:nvSpPr>
            <p:spPr bwMode="auto">
              <a:xfrm>
                <a:off x="765" y="1006"/>
                <a:ext cx="438" cy="435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CCCCCC">
                      <a:gamma/>
                      <a:tint val="0"/>
                      <a:invGamma/>
                    </a:srgbClr>
                  </a:gs>
                  <a:gs pos="100000">
                    <a:srgbClr val="CCCCCC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rgbClr val="808080">
                    <a:alpha val="74998"/>
                  </a:srgbClr>
                </a:outerShdw>
              </a:effec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99" name="AutoShape 8"/>
              <p:cNvSpPr>
                <a:spLocks noChangeAspect="1" noChangeArrowheads="1"/>
              </p:cNvSpPr>
              <p:nvPr/>
            </p:nvSpPr>
            <p:spPr bwMode="auto">
              <a:xfrm>
                <a:off x="837" y="1080"/>
                <a:ext cx="291" cy="289"/>
              </a:xfrm>
              <a:prstGeom prst="roundRect">
                <a:avLst>
                  <a:gd name="adj" fmla="val 16667"/>
                </a:avLst>
              </a:prstGeom>
              <a:solidFill>
                <a:srgbClr val="333333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100" name="Rectangle 9"/>
              <p:cNvSpPr>
                <a:spLocks noChangeAspect="1" noChangeArrowheads="1"/>
              </p:cNvSpPr>
              <p:nvPr/>
            </p:nvSpPr>
            <p:spPr bwMode="auto">
              <a:xfrm>
                <a:off x="837" y="1080"/>
                <a:ext cx="291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101" name="Text Box 12"/>
              <p:cNvSpPr txBox="1">
                <a:spLocks noChangeAspect="1" noChangeArrowheads="1"/>
              </p:cNvSpPr>
              <p:nvPr/>
            </p:nvSpPr>
            <p:spPr bwMode="auto">
              <a:xfrm>
                <a:off x="814" y="1152"/>
                <a:ext cx="340" cy="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1800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900" b="1" i="1" kern="0">
                  <a:solidFill>
                    <a:srgbClr val="808080"/>
                  </a:solidFill>
                  <a:cs typeface="+mn-cs"/>
                </a:endParaRPr>
              </a:p>
            </p:txBody>
          </p:sp>
        </p:grpSp>
        <p:grpSp>
          <p:nvGrpSpPr>
            <p:cNvPr id="52" name="Group 389"/>
            <p:cNvGrpSpPr>
              <a:grpSpLocks noChangeAspect="1"/>
            </p:cNvGrpSpPr>
            <p:nvPr/>
          </p:nvGrpSpPr>
          <p:grpSpPr bwMode="auto">
            <a:xfrm>
              <a:off x="4464" y="2640"/>
              <a:ext cx="192" cy="192"/>
              <a:chOff x="768" y="1008"/>
              <a:chExt cx="432" cy="432"/>
            </a:xfrm>
          </p:grpSpPr>
          <p:sp>
            <p:nvSpPr>
              <p:cNvPr id="94" name="AutoShape 7"/>
              <p:cNvSpPr>
                <a:spLocks noChangeArrowheads="1"/>
              </p:cNvSpPr>
              <p:nvPr/>
            </p:nvSpPr>
            <p:spPr bwMode="auto">
              <a:xfrm>
                <a:off x="768" y="1006"/>
                <a:ext cx="432" cy="435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CCCCCC">
                      <a:gamma/>
                      <a:tint val="0"/>
                      <a:invGamma/>
                    </a:srgbClr>
                  </a:gs>
                  <a:gs pos="100000">
                    <a:srgbClr val="CCCCCC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rgbClr val="808080">
                    <a:alpha val="74998"/>
                  </a:srgbClr>
                </a:outerShdw>
              </a:effec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95" name="AutoShape 8"/>
              <p:cNvSpPr>
                <a:spLocks noChangeAspect="1" noChangeArrowheads="1"/>
              </p:cNvSpPr>
              <p:nvPr/>
            </p:nvSpPr>
            <p:spPr bwMode="auto">
              <a:xfrm>
                <a:off x="841" y="1080"/>
                <a:ext cx="287" cy="289"/>
              </a:xfrm>
              <a:prstGeom prst="roundRect">
                <a:avLst>
                  <a:gd name="adj" fmla="val 16667"/>
                </a:avLst>
              </a:prstGeom>
              <a:solidFill>
                <a:srgbClr val="333333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96" name="Rectangle 9"/>
              <p:cNvSpPr>
                <a:spLocks noChangeAspect="1" noChangeArrowheads="1"/>
              </p:cNvSpPr>
              <p:nvPr/>
            </p:nvSpPr>
            <p:spPr bwMode="auto">
              <a:xfrm>
                <a:off x="841" y="1080"/>
                <a:ext cx="287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97" name="Text Box 12"/>
              <p:cNvSpPr txBox="1">
                <a:spLocks noChangeAspect="1" noChangeArrowheads="1"/>
              </p:cNvSpPr>
              <p:nvPr/>
            </p:nvSpPr>
            <p:spPr bwMode="auto">
              <a:xfrm>
                <a:off x="815" y="1152"/>
                <a:ext cx="338" cy="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1800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900" b="1" i="1" kern="0">
                  <a:solidFill>
                    <a:srgbClr val="808080"/>
                  </a:solidFill>
                  <a:cs typeface="+mn-cs"/>
                </a:endParaRPr>
              </a:p>
            </p:txBody>
          </p:sp>
        </p:grpSp>
        <p:grpSp>
          <p:nvGrpSpPr>
            <p:cNvPr id="53" name="Group 394"/>
            <p:cNvGrpSpPr>
              <a:grpSpLocks noChangeAspect="1"/>
            </p:cNvGrpSpPr>
            <p:nvPr/>
          </p:nvGrpSpPr>
          <p:grpSpPr bwMode="auto">
            <a:xfrm>
              <a:off x="3792" y="2688"/>
              <a:ext cx="192" cy="192"/>
              <a:chOff x="768" y="1008"/>
              <a:chExt cx="432" cy="432"/>
            </a:xfrm>
          </p:grpSpPr>
          <p:sp>
            <p:nvSpPr>
              <p:cNvPr id="90" name="AutoShape 7"/>
              <p:cNvSpPr>
                <a:spLocks noChangeArrowheads="1"/>
              </p:cNvSpPr>
              <p:nvPr/>
            </p:nvSpPr>
            <p:spPr bwMode="auto">
              <a:xfrm>
                <a:off x="768" y="1011"/>
                <a:ext cx="432" cy="430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CCCCCC">
                      <a:gamma/>
                      <a:tint val="0"/>
                      <a:invGamma/>
                    </a:srgbClr>
                  </a:gs>
                  <a:gs pos="100000">
                    <a:srgbClr val="CCCCCC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rgbClr val="808080">
                    <a:alpha val="74998"/>
                  </a:srgbClr>
                </a:outerShdw>
              </a:effec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91" name="AutoShape 8"/>
              <p:cNvSpPr>
                <a:spLocks noChangeAspect="1" noChangeArrowheads="1"/>
              </p:cNvSpPr>
              <p:nvPr/>
            </p:nvSpPr>
            <p:spPr bwMode="auto">
              <a:xfrm>
                <a:off x="840" y="1080"/>
                <a:ext cx="287" cy="289"/>
              </a:xfrm>
              <a:prstGeom prst="roundRect">
                <a:avLst>
                  <a:gd name="adj" fmla="val 16667"/>
                </a:avLst>
              </a:prstGeom>
              <a:solidFill>
                <a:srgbClr val="333333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92" name="Rectangle 9"/>
              <p:cNvSpPr>
                <a:spLocks noChangeAspect="1" noChangeArrowheads="1"/>
              </p:cNvSpPr>
              <p:nvPr/>
            </p:nvSpPr>
            <p:spPr bwMode="auto">
              <a:xfrm>
                <a:off x="840" y="1080"/>
                <a:ext cx="287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93" name="Text Box 12"/>
              <p:cNvSpPr txBox="1">
                <a:spLocks noChangeAspect="1" noChangeArrowheads="1"/>
              </p:cNvSpPr>
              <p:nvPr/>
            </p:nvSpPr>
            <p:spPr bwMode="auto">
              <a:xfrm>
                <a:off x="815" y="1153"/>
                <a:ext cx="338" cy="2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1800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900" b="1" i="1" kern="0">
                  <a:solidFill>
                    <a:srgbClr val="808080"/>
                  </a:solidFill>
                  <a:cs typeface="+mn-cs"/>
                </a:endParaRPr>
              </a:p>
            </p:txBody>
          </p:sp>
        </p:grpSp>
        <p:grpSp>
          <p:nvGrpSpPr>
            <p:cNvPr id="54" name="Group 399"/>
            <p:cNvGrpSpPr>
              <a:grpSpLocks noChangeAspect="1"/>
            </p:cNvGrpSpPr>
            <p:nvPr/>
          </p:nvGrpSpPr>
          <p:grpSpPr bwMode="auto">
            <a:xfrm>
              <a:off x="4032" y="2688"/>
              <a:ext cx="192" cy="192"/>
              <a:chOff x="768" y="1008"/>
              <a:chExt cx="432" cy="432"/>
            </a:xfrm>
          </p:grpSpPr>
          <p:sp>
            <p:nvSpPr>
              <p:cNvPr id="86" name="AutoShape 7"/>
              <p:cNvSpPr>
                <a:spLocks noChangeArrowheads="1"/>
              </p:cNvSpPr>
              <p:nvPr/>
            </p:nvSpPr>
            <p:spPr bwMode="auto">
              <a:xfrm>
                <a:off x="765" y="1011"/>
                <a:ext cx="432" cy="430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CCCCCC">
                      <a:gamma/>
                      <a:tint val="0"/>
                      <a:invGamma/>
                    </a:srgbClr>
                  </a:gs>
                  <a:gs pos="100000">
                    <a:srgbClr val="CCCCCC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rgbClr val="808080">
                    <a:alpha val="74998"/>
                  </a:srgbClr>
                </a:outerShdw>
              </a:effec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87" name="AutoShape 8"/>
              <p:cNvSpPr>
                <a:spLocks noChangeAspect="1" noChangeArrowheads="1"/>
              </p:cNvSpPr>
              <p:nvPr/>
            </p:nvSpPr>
            <p:spPr bwMode="auto">
              <a:xfrm>
                <a:off x="838" y="1080"/>
                <a:ext cx="287" cy="289"/>
              </a:xfrm>
              <a:prstGeom prst="roundRect">
                <a:avLst>
                  <a:gd name="adj" fmla="val 16667"/>
                </a:avLst>
              </a:prstGeom>
              <a:solidFill>
                <a:srgbClr val="333333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88" name="Rectangle 9"/>
              <p:cNvSpPr>
                <a:spLocks noChangeAspect="1" noChangeArrowheads="1"/>
              </p:cNvSpPr>
              <p:nvPr/>
            </p:nvSpPr>
            <p:spPr bwMode="auto">
              <a:xfrm>
                <a:off x="838" y="1080"/>
                <a:ext cx="287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89" name="Text Box 12"/>
              <p:cNvSpPr txBox="1">
                <a:spLocks noChangeAspect="1" noChangeArrowheads="1"/>
              </p:cNvSpPr>
              <p:nvPr/>
            </p:nvSpPr>
            <p:spPr bwMode="auto">
              <a:xfrm>
                <a:off x="814" y="1153"/>
                <a:ext cx="336" cy="2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1800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900" b="1" i="1" kern="0">
                  <a:solidFill>
                    <a:srgbClr val="808080"/>
                  </a:solidFill>
                  <a:cs typeface="+mn-cs"/>
                </a:endParaRPr>
              </a:p>
            </p:txBody>
          </p:sp>
        </p:grpSp>
        <p:grpSp>
          <p:nvGrpSpPr>
            <p:cNvPr id="55" name="Group 404"/>
            <p:cNvGrpSpPr>
              <a:grpSpLocks noChangeAspect="1"/>
            </p:cNvGrpSpPr>
            <p:nvPr/>
          </p:nvGrpSpPr>
          <p:grpSpPr bwMode="auto">
            <a:xfrm>
              <a:off x="4272" y="2688"/>
              <a:ext cx="192" cy="192"/>
              <a:chOff x="768" y="1008"/>
              <a:chExt cx="432" cy="432"/>
            </a:xfrm>
          </p:grpSpPr>
          <p:sp>
            <p:nvSpPr>
              <p:cNvPr id="82" name="AutoShape 7"/>
              <p:cNvSpPr>
                <a:spLocks noChangeArrowheads="1"/>
              </p:cNvSpPr>
              <p:nvPr/>
            </p:nvSpPr>
            <p:spPr bwMode="auto">
              <a:xfrm>
                <a:off x="770" y="1011"/>
                <a:ext cx="432" cy="430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CCCCCC">
                      <a:gamma/>
                      <a:tint val="0"/>
                      <a:invGamma/>
                    </a:srgbClr>
                  </a:gs>
                  <a:gs pos="100000">
                    <a:srgbClr val="CCCCCC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rgbClr val="808080">
                    <a:alpha val="74998"/>
                  </a:srgbClr>
                </a:outerShdw>
              </a:effec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83" name="AutoShape 8"/>
              <p:cNvSpPr>
                <a:spLocks noChangeAspect="1" noChangeArrowheads="1"/>
              </p:cNvSpPr>
              <p:nvPr/>
            </p:nvSpPr>
            <p:spPr bwMode="auto">
              <a:xfrm>
                <a:off x="841" y="1080"/>
                <a:ext cx="287" cy="289"/>
              </a:xfrm>
              <a:prstGeom prst="roundRect">
                <a:avLst>
                  <a:gd name="adj" fmla="val 16667"/>
                </a:avLst>
              </a:prstGeom>
              <a:solidFill>
                <a:srgbClr val="333333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84" name="Rectangle 9"/>
              <p:cNvSpPr>
                <a:spLocks noChangeAspect="1" noChangeArrowheads="1"/>
              </p:cNvSpPr>
              <p:nvPr/>
            </p:nvSpPr>
            <p:spPr bwMode="auto">
              <a:xfrm>
                <a:off x="841" y="1080"/>
                <a:ext cx="287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85" name="Text Box 12"/>
              <p:cNvSpPr txBox="1">
                <a:spLocks noChangeAspect="1" noChangeArrowheads="1"/>
              </p:cNvSpPr>
              <p:nvPr/>
            </p:nvSpPr>
            <p:spPr bwMode="auto">
              <a:xfrm>
                <a:off x="815" y="1153"/>
                <a:ext cx="338" cy="2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1800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900" b="1" i="1" kern="0">
                  <a:solidFill>
                    <a:srgbClr val="808080"/>
                  </a:solidFill>
                  <a:cs typeface="+mn-cs"/>
                </a:endParaRPr>
              </a:p>
            </p:txBody>
          </p:sp>
        </p:grpSp>
        <p:grpSp>
          <p:nvGrpSpPr>
            <p:cNvPr id="56" name="Group 409"/>
            <p:cNvGrpSpPr>
              <a:grpSpLocks noChangeAspect="1"/>
            </p:cNvGrpSpPr>
            <p:nvPr/>
          </p:nvGrpSpPr>
          <p:grpSpPr bwMode="auto">
            <a:xfrm>
              <a:off x="4512" y="2688"/>
              <a:ext cx="192" cy="192"/>
              <a:chOff x="768" y="1008"/>
              <a:chExt cx="432" cy="432"/>
            </a:xfrm>
          </p:grpSpPr>
          <p:sp>
            <p:nvSpPr>
              <p:cNvPr id="78" name="AutoShape 7"/>
              <p:cNvSpPr>
                <a:spLocks noChangeArrowheads="1"/>
              </p:cNvSpPr>
              <p:nvPr/>
            </p:nvSpPr>
            <p:spPr bwMode="auto">
              <a:xfrm>
                <a:off x="768" y="1011"/>
                <a:ext cx="432" cy="430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CCCCCC">
                      <a:gamma/>
                      <a:tint val="0"/>
                      <a:invGamma/>
                    </a:srgbClr>
                  </a:gs>
                  <a:gs pos="100000">
                    <a:srgbClr val="CCCCCC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rgbClr val="808080">
                    <a:alpha val="74998"/>
                  </a:srgbClr>
                </a:outerShdw>
              </a:effec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79" name="AutoShape 8"/>
              <p:cNvSpPr>
                <a:spLocks noChangeAspect="1" noChangeArrowheads="1"/>
              </p:cNvSpPr>
              <p:nvPr/>
            </p:nvSpPr>
            <p:spPr bwMode="auto">
              <a:xfrm>
                <a:off x="840" y="1080"/>
                <a:ext cx="287" cy="289"/>
              </a:xfrm>
              <a:prstGeom prst="roundRect">
                <a:avLst>
                  <a:gd name="adj" fmla="val 16667"/>
                </a:avLst>
              </a:prstGeom>
              <a:solidFill>
                <a:srgbClr val="333333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80" name="Rectangle 9"/>
              <p:cNvSpPr>
                <a:spLocks noChangeAspect="1" noChangeArrowheads="1"/>
              </p:cNvSpPr>
              <p:nvPr/>
            </p:nvSpPr>
            <p:spPr bwMode="auto">
              <a:xfrm>
                <a:off x="840" y="1080"/>
                <a:ext cx="287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81" name="Text Box 12"/>
              <p:cNvSpPr txBox="1">
                <a:spLocks noChangeAspect="1" noChangeArrowheads="1"/>
              </p:cNvSpPr>
              <p:nvPr/>
            </p:nvSpPr>
            <p:spPr bwMode="auto">
              <a:xfrm>
                <a:off x="815" y="1153"/>
                <a:ext cx="338" cy="2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1800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900" b="1" i="1" kern="0">
                  <a:solidFill>
                    <a:srgbClr val="808080"/>
                  </a:solidFill>
                  <a:cs typeface="+mn-cs"/>
                </a:endParaRPr>
              </a:p>
            </p:txBody>
          </p:sp>
        </p:grpSp>
        <p:grpSp>
          <p:nvGrpSpPr>
            <p:cNvPr id="57" name="Group 414"/>
            <p:cNvGrpSpPr>
              <a:grpSpLocks noChangeAspect="1"/>
            </p:cNvGrpSpPr>
            <p:nvPr/>
          </p:nvGrpSpPr>
          <p:grpSpPr bwMode="auto">
            <a:xfrm>
              <a:off x="4704" y="2640"/>
              <a:ext cx="192" cy="192"/>
              <a:chOff x="768" y="1008"/>
              <a:chExt cx="432" cy="432"/>
            </a:xfrm>
          </p:grpSpPr>
          <p:sp>
            <p:nvSpPr>
              <p:cNvPr id="74" name="AutoShape 7"/>
              <p:cNvSpPr>
                <a:spLocks noChangeArrowheads="1"/>
              </p:cNvSpPr>
              <p:nvPr/>
            </p:nvSpPr>
            <p:spPr bwMode="auto">
              <a:xfrm>
                <a:off x="768" y="1006"/>
                <a:ext cx="432" cy="435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CCCCCC">
                      <a:gamma/>
                      <a:tint val="0"/>
                      <a:invGamma/>
                    </a:srgbClr>
                  </a:gs>
                  <a:gs pos="100000">
                    <a:srgbClr val="CCCCCC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rgbClr val="808080">
                    <a:alpha val="74998"/>
                  </a:srgbClr>
                </a:outerShdw>
              </a:effec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75" name="AutoShape 8"/>
              <p:cNvSpPr>
                <a:spLocks noChangeAspect="1" noChangeArrowheads="1"/>
              </p:cNvSpPr>
              <p:nvPr/>
            </p:nvSpPr>
            <p:spPr bwMode="auto">
              <a:xfrm>
                <a:off x="840" y="1080"/>
                <a:ext cx="287" cy="289"/>
              </a:xfrm>
              <a:prstGeom prst="roundRect">
                <a:avLst>
                  <a:gd name="adj" fmla="val 16667"/>
                </a:avLst>
              </a:prstGeom>
              <a:solidFill>
                <a:srgbClr val="333333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76" name="Rectangle 9"/>
              <p:cNvSpPr>
                <a:spLocks noChangeAspect="1" noChangeArrowheads="1"/>
              </p:cNvSpPr>
              <p:nvPr/>
            </p:nvSpPr>
            <p:spPr bwMode="auto">
              <a:xfrm>
                <a:off x="840" y="1080"/>
                <a:ext cx="287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77" name="Text Box 12"/>
              <p:cNvSpPr txBox="1">
                <a:spLocks noChangeAspect="1" noChangeArrowheads="1"/>
              </p:cNvSpPr>
              <p:nvPr/>
            </p:nvSpPr>
            <p:spPr bwMode="auto">
              <a:xfrm>
                <a:off x="815" y="1152"/>
                <a:ext cx="338" cy="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1800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900" b="1" i="1" kern="0">
                  <a:solidFill>
                    <a:srgbClr val="808080"/>
                  </a:solidFill>
                  <a:cs typeface="+mn-cs"/>
                </a:endParaRPr>
              </a:p>
            </p:txBody>
          </p:sp>
        </p:grpSp>
        <p:grpSp>
          <p:nvGrpSpPr>
            <p:cNvPr id="58" name="Group 419"/>
            <p:cNvGrpSpPr>
              <a:grpSpLocks noChangeAspect="1"/>
            </p:cNvGrpSpPr>
            <p:nvPr/>
          </p:nvGrpSpPr>
          <p:grpSpPr bwMode="auto">
            <a:xfrm>
              <a:off x="4944" y="2640"/>
              <a:ext cx="192" cy="192"/>
              <a:chOff x="768" y="1008"/>
              <a:chExt cx="432" cy="432"/>
            </a:xfrm>
          </p:grpSpPr>
          <p:sp>
            <p:nvSpPr>
              <p:cNvPr id="70" name="AutoShape 7"/>
              <p:cNvSpPr>
                <a:spLocks noChangeArrowheads="1"/>
              </p:cNvSpPr>
              <p:nvPr/>
            </p:nvSpPr>
            <p:spPr bwMode="auto">
              <a:xfrm>
                <a:off x="765" y="1006"/>
                <a:ext cx="432" cy="435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CCCCCC">
                      <a:gamma/>
                      <a:tint val="0"/>
                      <a:invGamma/>
                    </a:srgbClr>
                  </a:gs>
                  <a:gs pos="100000">
                    <a:srgbClr val="CCCCCC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rgbClr val="808080">
                    <a:alpha val="74998"/>
                  </a:srgbClr>
                </a:outerShdw>
              </a:effec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71" name="AutoShape 8"/>
              <p:cNvSpPr>
                <a:spLocks noChangeAspect="1" noChangeArrowheads="1"/>
              </p:cNvSpPr>
              <p:nvPr/>
            </p:nvSpPr>
            <p:spPr bwMode="auto">
              <a:xfrm>
                <a:off x="838" y="1080"/>
                <a:ext cx="287" cy="289"/>
              </a:xfrm>
              <a:prstGeom prst="roundRect">
                <a:avLst>
                  <a:gd name="adj" fmla="val 16667"/>
                </a:avLst>
              </a:prstGeom>
              <a:solidFill>
                <a:srgbClr val="333333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72" name="Rectangle 9"/>
              <p:cNvSpPr>
                <a:spLocks noChangeAspect="1" noChangeArrowheads="1"/>
              </p:cNvSpPr>
              <p:nvPr/>
            </p:nvSpPr>
            <p:spPr bwMode="auto">
              <a:xfrm>
                <a:off x="838" y="1080"/>
                <a:ext cx="287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73" name="Text Box 12"/>
              <p:cNvSpPr txBox="1">
                <a:spLocks noChangeAspect="1" noChangeArrowheads="1"/>
              </p:cNvSpPr>
              <p:nvPr/>
            </p:nvSpPr>
            <p:spPr bwMode="auto">
              <a:xfrm>
                <a:off x="814" y="1152"/>
                <a:ext cx="336" cy="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1800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900" b="1" i="1" kern="0">
                  <a:solidFill>
                    <a:srgbClr val="808080"/>
                  </a:solidFill>
                  <a:cs typeface="+mn-cs"/>
                </a:endParaRPr>
              </a:p>
            </p:txBody>
          </p:sp>
        </p:grpSp>
        <p:grpSp>
          <p:nvGrpSpPr>
            <p:cNvPr id="59" name="Group 424"/>
            <p:cNvGrpSpPr>
              <a:grpSpLocks noChangeAspect="1"/>
            </p:cNvGrpSpPr>
            <p:nvPr/>
          </p:nvGrpSpPr>
          <p:grpSpPr bwMode="auto">
            <a:xfrm>
              <a:off x="4752" y="2688"/>
              <a:ext cx="192" cy="192"/>
              <a:chOff x="768" y="1008"/>
              <a:chExt cx="432" cy="432"/>
            </a:xfrm>
          </p:grpSpPr>
          <p:sp>
            <p:nvSpPr>
              <p:cNvPr id="66" name="AutoShape 7"/>
              <p:cNvSpPr>
                <a:spLocks noChangeArrowheads="1"/>
              </p:cNvSpPr>
              <p:nvPr/>
            </p:nvSpPr>
            <p:spPr bwMode="auto">
              <a:xfrm>
                <a:off x="765" y="1011"/>
                <a:ext cx="432" cy="430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CCCCCC">
                      <a:gamma/>
                      <a:tint val="0"/>
                      <a:invGamma/>
                    </a:srgbClr>
                  </a:gs>
                  <a:gs pos="100000">
                    <a:srgbClr val="CCCCCC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rgbClr val="808080">
                    <a:alpha val="74998"/>
                  </a:srgbClr>
                </a:outerShdw>
              </a:effec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67" name="AutoShape 8"/>
              <p:cNvSpPr>
                <a:spLocks noChangeAspect="1" noChangeArrowheads="1"/>
              </p:cNvSpPr>
              <p:nvPr/>
            </p:nvSpPr>
            <p:spPr bwMode="auto">
              <a:xfrm>
                <a:off x="840" y="1080"/>
                <a:ext cx="287" cy="289"/>
              </a:xfrm>
              <a:prstGeom prst="roundRect">
                <a:avLst>
                  <a:gd name="adj" fmla="val 16667"/>
                </a:avLst>
              </a:prstGeom>
              <a:solidFill>
                <a:srgbClr val="333333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68" name="Rectangle 9"/>
              <p:cNvSpPr>
                <a:spLocks noChangeAspect="1" noChangeArrowheads="1"/>
              </p:cNvSpPr>
              <p:nvPr/>
            </p:nvSpPr>
            <p:spPr bwMode="auto">
              <a:xfrm>
                <a:off x="840" y="1080"/>
                <a:ext cx="287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69" name="Text Box 12"/>
              <p:cNvSpPr txBox="1">
                <a:spLocks noChangeAspect="1" noChangeArrowheads="1"/>
              </p:cNvSpPr>
              <p:nvPr/>
            </p:nvSpPr>
            <p:spPr bwMode="auto">
              <a:xfrm>
                <a:off x="814" y="1153"/>
                <a:ext cx="336" cy="2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1800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900" b="1" i="1" kern="0">
                  <a:solidFill>
                    <a:srgbClr val="808080"/>
                  </a:solidFill>
                  <a:cs typeface="+mn-cs"/>
                </a:endParaRPr>
              </a:p>
            </p:txBody>
          </p:sp>
        </p:grpSp>
        <p:grpSp>
          <p:nvGrpSpPr>
            <p:cNvPr id="60" name="Group 429"/>
            <p:cNvGrpSpPr>
              <a:grpSpLocks noChangeAspect="1"/>
            </p:cNvGrpSpPr>
            <p:nvPr/>
          </p:nvGrpSpPr>
          <p:grpSpPr bwMode="auto">
            <a:xfrm>
              <a:off x="4992" y="2688"/>
              <a:ext cx="192" cy="192"/>
              <a:chOff x="768" y="1008"/>
              <a:chExt cx="432" cy="432"/>
            </a:xfrm>
          </p:grpSpPr>
          <p:sp>
            <p:nvSpPr>
              <p:cNvPr id="62" name="AutoShape 7"/>
              <p:cNvSpPr>
                <a:spLocks noChangeArrowheads="1"/>
              </p:cNvSpPr>
              <p:nvPr/>
            </p:nvSpPr>
            <p:spPr bwMode="auto">
              <a:xfrm>
                <a:off x="771" y="1011"/>
                <a:ext cx="432" cy="430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CCCCCC">
                      <a:gamma/>
                      <a:tint val="0"/>
                      <a:invGamma/>
                    </a:srgbClr>
                  </a:gs>
                  <a:gs pos="100000">
                    <a:srgbClr val="CCCCCC"/>
                  </a:gs>
                </a:gsLst>
                <a:lin ang="270000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rgbClr val="808080">
                    <a:alpha val="74998"/>
                  </a:srgbClr>
                </a:outerShdw>
              </a:effec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63" name="AutoShape 8"/>
              <p:cNvSpPr>
                <a:spLocks noChangeAspect="1" noChangeArrowheads="1"/>
              </p:cNvSpPr>
              <p:nvPr/>
            </p:nvSpPr>
            <p:spPr bwMode="auto">
              <a:xfrm>
                <a:off x="841" y="1080"/>
                <a:ext cx="287" cy="289"/>
              </a:xfrm>
              <a:prstGeom prst="roundRect">
                <a:avLst>
                  <a:gd name="adj" fmla="val 16667"/>
                </a:avLst>
              </a:prstGeom>
              <a:solidFill>
                <a:srgbClr val="333333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64" name="Rectangle 9"/>
              <p:cNvSpPr>
                <a:spLocks noChangeAspect="1" noChangeArrowheads="1"/>
              </p:cNvSpPr>
              <p:nvPr/>
            </p:nvSpPr>
            <p:spPr bwMode="auto">
              <a:xfrm>
                <a:off x="841" y="1080"/>
                <a:ext cx="287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400" i="1" kern="0">
                  <a:solidFill>
                    <a:srgbClr val="808080"/>
                  </a:solidFill>
                  <a:cs typeface="+mn-cs"/>
                </a:endParaRPr>
              </a:p>
            </p:txBody>
          </p:sp>
          <p:sp>
            <p:nvSpPr>
              <p:cNvPr id="65" name="Text Box 12"/>
              <p:cNvSpPr txBox="1">
                <a:spLocks noChangeAspect="1" noChangeArrowheads="1"/>
              </p:cNvSpPr>
              <p:nvPr/>
            </p:nvSpPr>
            <p:spPr bwMode="auto">
              <a:xfrm>
                <a:off x="817" y="1153"/>
                <a:ext cx="336" cy="2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1800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defTabSz="9144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900" b="1" i="1" kern="0">
                  <a:solidFill>
                    <a:srgbClr val="808080"/>
                  </a:solidFill>
                  <a:cs typeface="+mn-cs"/>
                </a:endParaRPr>
              </a:p>
            </p:txBody>
          </p:sp>
        </p:grpSp>
        <p:sp>
          <p:nvSpPr>
            <p:cNvPr id="61" name="Line 72"/>
            <p:cNvSpPr>
              <a:spLocks noChangeShapeType="1"/>
            </p:cNvSpPr>
            <p:nvPr/>
          </p:nvSpPr>
          <p:spPr bwMode="auto">
            <a:xfrm flipH="1" flipV="1">
              <a:off x="5299" y="2782"/>
              <a:ext cx="56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1800" kern="0">
                <a:solidFill>
                  <a:sysClr val="windowText" lastClr="000000"/>
                </a:solidFill>
                <a:cs typeface="+mn-cs"/>
              </a:endParaRPr>
            </a:p>
          </p:txBody>
        </p:sp>
      </p:grpSp>
      <p:grpSp>
        <p:nvGrpSpPr>
          <p:cNvPr id="110" name="Group 494"/>
          <p:cNvGrpSpPr>
            <a:grpSpLocks/>
          </p:cNvGrpSpPr>
          <p:nvPr/>
        </p:nvGrpSpPr>
        <p:grpSpPr bwMode="auto">
          <a:xfrm>
            <a:off x="657609" y="3508911"/>
            <a:ext cx="2371931" cy="2665573"/>
            <a:chOff x="624" y="2304"/>
            <a:chExt cx="1536" cy="1536"/>
          </a:xfrm>
        </p:grpSpPr>
        <p:sp>
          <p:nvSpPr>
            <p:cNvPr id="111" name="AutoShape 4"/>
            <p:cNvSpPr>
              <a:spLocks noChangeArrowheads="1"/>
            </p:cNvSpPr>
            <p:nvPr/>
          </p:nvSpPr>
          <p:spPr bwMode="auto">
            <a:xfrm>
              <a:off x="624" y="2304"/>
              <a:ext cx="1392" cy="1392"/>
            </a:xfrm>
            <a:prstGeom prst="roundRect">
              <a:avLst>
                <a:gd name="adj" fmla="val 5324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38099" dir="2700000" algn="ctr" rotWithShape="0">
                <a:srgbClr val="808080">
                  <a:alpha val="74997"/>
                </a:srgbClr>
              </a:outerShdw>
            </a:effectLst>
          </p:spPr>
          <p:txBody>
            <a:bodyPr wrap="none"/>
            <a:lstStyle/>
            <a:p>
              <a:pPr algn="ctr" defTabSz="9144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1400" b="1" i="1" kern="0">
                <a:solidFill>
                  <a:srgbClr val="808080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grpSp>
          <p:nvGrpSpPr>
            <p:cNvPr id="112" name="Group 50"/>
            <p:cNvGrpSpPr>
              <a:grpSpLocks/>
            </p:cNvGrpSpPr>
            <p:nvPr/>
          </p:nvGrpSpPr>
          <p:grpSpPr bwMode="auto">
            <a:xfrm>
              <a:off x="672" y="2352"/>
              <a:ext cx="1296" cy="1296"/>
              <a:chOff x="672" y="1776"/>
              <a:chExt cx="1296" cy="1296"/>
            </a:xfrm>
          </p:grpSpPr>
          <p:grpSp>
            <p:nvGrpSpPr>
              <p:cNvPr id="276" name="Group 51"/>
              <p:cNvGrpSpPr>
                <a:grpSpLocks noChangeAspect="1"/>
              </p:cNvGrpSpPr>
              <p:nvPr/>
            </p:nvGrpSpPr>
            <p:grpSpPr bwMode="auto">
              <a:xfrm>
                <a:off x="672" y="1776"/>
                <a:ext cx="288" cy="288"/>
                <a:chOff x="768" y="1008"/>
                <a:chExt cx="432" cy="432"/>
              </a:xfrm>
            </p:grpSpPr>
            <p:sp>
              <p:nvSpPr>
                <p:cNvPr id="352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353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354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355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277" name="Group 56"/>
              <p:cNvGrpSpPr>
                <a:grpSpLocks noChangeAspect="1"/>
              </p:cNvGrpSpPr>
              <p:nvPr/>
            </p:nvGrpSpPr>
            <p:grpSpPr bwMode="auto">
              <a:xfrm>
                <a:off x="1008" y="1776"/>
                <a:ext cx="288" cy="288"/>
                <a:chOff x="768" y="1008"/>
                <a:chExt cx="432" cy="432"/>
              </a:xfrm>
            </p:grpSpPr>
            <p:sp>
              <p:nvSpPr>
                <p:cNvPr id="348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349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350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351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278" name="Group 61"/>
              <p:cNvGrpSpPr>
                <a:grpSpLocks noChangeAspect="1"/>
              </p:cNvGrpSpPr>
              <p:nvPr/>
            </p:nvGrpSpPr>
            <p:grpSpPr bwMode="auto">
              <a:xfrm>
                <a:off x="1344" y="1776"/>
                <a:ext cx="288" cy="288"/>
                <a:chOff x="768" y="1008"/>
                <a:chExt cx="432" cy="432"/>
              </a:xfrm>
            </p:grpSpPr>
            <p:sp>
              <p:nvSpPr>
                <p:cNvPr id="344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345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346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347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279" name="Group 66"/>
              <p:cNvGrpSpPr>
                <a:grpSpLocks noChangeAspect="1"/>
              </p:cNvGrpSpPr>
              <p:nvPr/>
            </p:nvGrpSpPr>
            <p:grpSpPr bwMode="auto">
              <a:xfrm>
                <a:off x="1680" y="1776"/>
                <a:ext cx="288" cy="288"/>
                <a:chOff x="768" y="1008"/>
                <a:chExt cx="432" cy="432"/>
              </a:xfrm>
            </p:grpSpPr>
            <p:sp>
              <p:nvSpPr>
                <p:cNvPr id="340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341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342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343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280" name="Group 71"/>
              <p:cNvGrpSpPr>
                <a:grpSpLocks noChangeAspect="1"/>
              </p:cNvGrpSpPr>
              <p:nvPr/>
            </p:nvGrpSpPr>
            <p:grpSpPr bwMode="auto">
              <a:xfrm>
                <a:off x="672" y="2112"/>
                <a:ext cx="288" cy="288"/>
                <a:chOff x="768" y="1008"/>
                <a:chExt cx="432" cy="432"/>
              </a:xfrm>
            </p:grpSpPr>
            <p:sp>
              <p:nvSpPr>
                <p:cNvPr id="336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337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338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339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281" name="Group 76"/>
              <p:cNvGrpSpPr>
                <a:grpSpLocks noChangeAspect="1"/>
              </p:cNvGrpSpPr>
              <p:nvPr/>
            </p:nvGrpSpPr>
            <p:grpSpPr bwMode="auto">
              <a:xfrm>
                <a:off x="1008" y="2112"/>
                <a:ext cx="288" cy="288"/>
                <a:chOff x="768" y="1008"/>
                <a:chExt cx="432" cy="432"/>
              </a:xfrm>
            </p:grpSpPr>
            <p:sp>
              <p:nvSpPr>
                <p:cNvPr id="332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333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334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335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282" name="Group 81"/>
              <p:cNvGrpSpPr>
                <a:grpSpLocks noChangeAspect="1"/>
              </p:cNvGrpSpPr>
              <p:nvPr/>
            </p:nvGrpSpPr>
            <p:grpSpPr bwMode="auto">
              <a:xfrm>
                <a:off x="1344" y="2112"/>
                <a:ext cx="288" cy="288"/>
                <a:chOff x="768" y="1008"/>
                <a:chExt cx="432" cy="432"/>
              </a:xfrm>
            </p:grpSpPr>
            <p:sp>
              <p:nvSpPr>
                <p:cNvPr id="328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329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330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331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283" name="Group 86"/>
              <p:cNvGrpSpPr>
                <a:grpSpLocks noChangeAspect="1"/>
              </p:cNvGrpSpPr>
              <p:nvPr/>
            </p:nvGrpSpPr>
            <p:grpSpPr bwMode="auto">
              <a:xfrm>
                <a:off x="1680" y="2112"/>
                <a:ext cx="288" cy="288"/>
                <a:chOff x="768" y="1008"/>
                <a:chExt cx="432" cy="432"/>
              </a:xfrm>
            </p:grpSpPr>
            <p:sp>
              <p:nvSpPr>
                <p:cNvPr id="324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325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326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327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284" name="Group 91"/>
              <p:cNvGrpSpPr>
                <a:grpSpLocks noChangeAspect="1"/>
              </p:cNvGrpSpPr>
              <p:nvPr/>
            </p:nvGrpSpPr>
            <p:grpSpPr bwMode="auto">
              <a:xfrm>
                <a:off x="672" y="2448"/>
                <a:ext cx="288" cy="288"/>
                <a:chOff x="768" y="1008"/>
                <a:chExt cx="432" cy="432"/>
              </a:xfrm>
            </p:grpSpPr>
            <p:sp>
              <p:nvSpPr>
                <p:cNvPr id="320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321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322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323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285" name="Group 96"/>
              <p:cNvGrpSpPr>
                <a:grpSpLocks noChangeAspect="1"/>
              </p:cNvGrpSpPr>
              <p:nvPr/>
            </p:nvGrpSpPr>
            <p:grpSpPr bwMode="auto">
              <a:xfrm>
                <a:off x="1008" y="2448"/>
                <a:ext cx="288" cy="288"/>
                <a:chOff x="768" y="1008"/>
                <a:chExt cx="432" cy="432"/>
              </a:xfrm>
            </p:grpSpPr>
            <p:sp>
              <p:nvSpPr>
                <p:cNvPr id="316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317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318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319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286" name="Group 101"/>
              <p:cNvGrpSpPr>
                <a:grpSpLocks noChangeAspect="1"/>
              </p:cNvGrpSpPr>
              <p:nvPr/>
            </p:nvGrpSpPr>
            <p:grpSpPr bwMode="auto">
              <a:xfrm>
                <a:off x="1344" y="2448"/>
                <a:ext cx="288" cy="288"/>
                <a:chOff x="768" y="1008"/>
                <a:chExt cx="432" cy="432"/>
              </a:xfrm>
            </p:grpSpPr>
            <p:sp>
              <p:nvSpPr>
                <p:cNvPr id="312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313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314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315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287" name="Group 106"/>
              <p:cNvGrpSpPr>
                <a:grpSpLocks noChangeAspect="1"/>
              </p:cNvGrpSpPr>
              <p:nvPr/>
            </p:nvGrpSpPr>
            <p:grpSpPr bwMode="auto">
              <a:xfrm>
                <a:off x="1680" y="2448"/>
                <a:ext cx="288" cy="288"/>
                <a:chOff x="768" y="1008"/>
                <a:chExt cx="432" cy="432"/>
              </a:xfrm>
            </p:grpSpPr>
            <p:sp>
              <p:nvSpPr>
                <p:cNvPr id="308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309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310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311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288" name="Group 111"/>
              <p:cNvGrpSpPr>
                <a:grpSpLocks noChangeAspect="1"/>
              </p:cNvGrpSpPr>
              <p:nvPr/>
            </p:nvGrpSpPr>
            <p:grpSpPr bwMode="auto">
              <a:xfrm>
                <a:off x="672" y="2784"/>
                <a:ext cx="288" cy="288"/>
                <a:chOff x="768" y="1008"/>
                <a:chExt cx="432" cy="432"/>
              </a:xfrm>
            </p:grpSpPr>
            <p:sp>
              <p:nvSpPr>
                <p:cNvPr id="304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305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306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307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289" name="Group 116"/>
              <p:cNvGrpSpPr>
                <a:grpSpLocks noChangeAspect="1"/>
              </p:cNvGrpSpPr>
              <p:nvPr/>
            </p:nvGrpSpPr>
            <p:grpSpPr bwMode="auto">
              <a:xfrm>
                <a:off x="1008" y="2784"/>
                <a:ext cx="288" cy="288"/>
                <a:chOff x="768" y="1008"/>
                <a:chExt cx="432" cy="432"/>
              </a:xfrm>
            </p:grpSpPr>
            <p:sp>
              <p:nvSpPr>
                <p:cNvPr id="300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301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302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303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290" name="Group 121"/>
              <p:cNvGrpSpPr>
                <a:grpSpLocks noChangeAspect="1"/>
              </p:cNvGrpSpPr>
              <p:nvPr/>
            </p:nvGrpSpPr>
            <p:grpSpPr bwMode="auto">
              <a:xfrm>
                <a:off x="1344" y="2784"/>
                <a:ext cx="288" cy="288"/>
                <a:chOff x="768" y="1008"/>
                <a:chExt cx="432" cy="432"/>
              </a:xfrm>
            </p:grpSpPr>
            <p:sp>
              <p:nvSpPr>
                <p:cNvPr id="296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297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98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99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291" name="Group 126"/>
              <p:cNvGrpSpPr>
                <a:grpSpLocks noChangeAspect="1"/>
              </p:cNvGrpSpPr>
              <p:nvPr/>
            </p:nvGrpSpPr>
            <p:grpSpPr bwMode="auto">
              <a:xfrm>
                <a:off x="1680" y="2784"/>
                <a:ext cx="288" cy="288"/>
                <a:chOff x="768" y="1008"/>
                <a:chExt cx="432" cy="432"/>
              </a:xfrm>
            </p:grpSpPr>
            <p:sp>
              <p:nvSpPr>
                <p:cNvPr id="292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293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94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95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</p:grpSp>
        <p:grpSp>
          <p:nvGrpSpPr>
            <p:cNvPr id="113" name="Group 131"/>
            <p:cNvGrpSpPr>
              <a:grpSpLocks/>
            </p:cNvGrpSpPr>
            <p:nvPr/>
          </p:nvGrpSpPr>
          <p:grpSpPr bwMode="auto">
            <a:xfrm>
              <a:off x="768" y="2448"/>
              <a:ext cx="1296" cy="1296"/>
              <a:chOff x="672" y="1776"/>
              <a:chExt cx="1296" cy="1296"/>
            </a:xfrm>
          </p:grpSpPr>
          <p:grpSp>
            <p:nvGrpSpPr>
              <p:cNvPr id="196" name="Group 132"/>
              <p:cNvGrpSpPr>
                <a:grpSpLocks noChangeAspect="1"/>
              </p:cNvGrpSpPr>
              <p:nvPr/>
            </p:nvGrpSpPr>
            <p:grpSpPr bwMode="auto">
              <a:xfrm>
                <a:off x="672" y="1776"/>
                <a:ext cx="288" cy="288"/>
                <a:chOff x="768" y="1008"/>
                <a:chExt cx="432" cy="432"/>
              </a:xfrm>
            </p:grpSpPr>
            <p:sp>
              <p:nvSpPr>
                <p:cNvPr id="272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273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40" y="1078"/>
                  <a:ext cx="289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74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40" y="1078"/>
                  <a:ext cx="289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75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0"/>
                  <a:ext cx="336" cy="1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197" name="Group 137"/>
              <p:cNvGrpSpPr>
                <a:grpSpLocks noChangeAspect="1"/>
              </p:cNvGrpSpPr>
              <p:nvPr/>
            </p:nvGrpSpPr>
            <p:grpSpPr bwMode="auto">
              <a:xfrm>
                <a:off x="1008" y="1776"/>
                <a:ext cx="288" cy="288"/>
                <a:chOff x="768" y="1008"/>
                <a:chExt cx="432" cy="432"/>
              </a:xfrm>
            </p:grpSpPr>
            <p:sp>
              <p:nvSpPr>
                <p:cNvPr id="268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0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269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40" y="1078"/>
                  <a:ext cx="288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70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40" y="1078"/>
                  <a:ext cx="288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71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0"/>
                  <a:ext cx="333" cy="1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198" name="Group 142"/>
              <p:cNvGrpSpPr>
                <a:grpSpLocks noChangeAspect="1"/>
              </p:cNvGrpSpPr>
              <p:nvPr/>
            </p:nvGrpSpPr>
            <p:grpSpPr bwMode="auto">
              <a:xfrm>
                <a:off x="1344" y="1776"/>
                <a:ext cx="288" cy="288"/>
                <a:chOff x="768" y="1008"/>
                <a:chExt cx="432" cy="432"/>
              </a:xfrm>
            </p:grpSpPr>
            <p:sp>
              <p:nvSpPr>
                <p:cNvPr id="264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0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265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40" y="1078"/>
                  <a:ext cx="288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66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40" y="1078"/>
                  <a:ext cx="288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67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0"/>
                  <a:ext cx="333" cy="1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199" name="Group 147"/>
              <p:cNvGrpSpPr>
                <a:grpSpLocks noChangeAspect="1"/>
              </p:cNvGrpSpPr>
              <p:nvPr/>
            </p:nvGrpSpPr>
            <p:grpSpPr bwMode="auto">
              <a:xfrm>
                <a:off x="1680" y="1776"/>
                <a:ext cx="288" cy="288"/>
                <a:chOff x="768" y="1008"/>
                <a:chExt cx="432" cy="432"/>
              </a:xfrm>
            </p:grpSpPr>
            <p:sp>
              <p:nvSpPr>
                <p:cNvPr id="260" name="AutoShape 7"/>
                <p:cNvSpPr>
                  <a:spLocks noChangeArrowheads="1"/>
                </p:cNvSpPr>
                <p:nvPr/>
              </p:nvSpPr>
              <p:spPr bwMode="auto">
                <a:xfrm>
                  <a:off x="766" y="100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261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78"/>
                  <a:ext cx="289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62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78"/>
                  <a:ext cx="289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63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4" y="1150"/>
                  <a:ext cx="336" cy="1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200" name="Group 152"/>
              <p:cNvGrpSpPr>
                <a:grpSpLocks noChangeAspect="1"/>
              </p:cNvGrpSpPr>
              <p:nvPr/>
            </p:nvGrpSpPr>
            <p:grpSpPr bwMode="auto">
              <a:xfrm>
                <a:off x="672" y="2112"/>
                <a:ext cx="288" cy="288"/>
                <a:chOff x="768" y="1008"/>
                <a:chExt cx="432" cy="432"/>
              </a:xfrm>
            </p:grpSpPr>
            <p:sp>
              <p:nvSpPr>
                <p:cNvPr id="256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257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40" y="1080"/>
                  <a:ext cx="289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58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40" y="1080"/>
                  <a:ext cx="289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59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0"/>
                  <a:ext cx="336" cy="1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201" name="Group 157"/>
              <p:cNvGrpSpPr>
                <a:grpSpLocks noChangeAspect="1"/>
              </p:cNvGrpSpPr>
              <p:nvPr/>
            </p:nvGrpSpPr>
            <p:grpSpPr bwMode="auto">
              <a:xfrm>
                <a:off x="1008" y="2112"/>
                <a:ext cx="288" cy="288"/>
                <a:chOff x="768" y="1008"/>
                <a:chExt cx="432" cy="432"/>
              </a:xfrm>
            </p:grpSpPr>
            <p:sp>
              <p:nvSpPr>
                <p:cNvPr id="252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0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253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40" y="1080"/>
                  <a:ext cx="288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54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40" y="1080"/>
                  <a:ext cx="288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55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0"/>
                  <a:ext cx="333" cy="1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202" name="Group 162"/>
              <p:cNvGrpSpPr>
                <a:grpSpLocks noChangeAspect="1"/>
              </p:cNvGrpSpPr>
              <p:nvPr/>
            </p:nvGrpSpPr>
            <p:grpSpPr bwMode="auto">
              <a:xfrm>
                <a:off x="1344" y="2112"/>
                <a:ext cx="288" cy="288"/>
                <a:chOff x="768" y="1008"/>
                <a:chExt cx="432" cy="432"/>
              </a:xfrm>
            </p:grpSpPr>
            <p:sp>
              <p:nvSpPr>
                <p:cNvPr id="248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0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249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40" y="1080"/>
                  <a:ext cx="288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50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40" y="1080"/>
                  <a:ext cx="288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51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0"/>
                  <a:ext cx="333" cy="1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203" name="Group 167"/>
              <p:cNvGrpSpPr>
                <a:grpSpLocks noChangeAspect="1"/>
              </p:cNvGrpSpPr>
              <p:nvPr/>
            </p:nvGrpSpPr>
            <p:grpSpPr bwMode="auto">
              <a:xfrm>
                <a:off x="1680" y="2112"/>
                <a:ext cx="288" cy="288"/>
                <a:chOff x="768" y="1008"/>
                <a:chExt cx="432" cy="432"/>
              </a:xfrm>
            </p:grpSpPr>
            <p:sp>
              <p:nvSpPr>
                <p:cNvPr id="244" name="AutoShape 7"/>
                <p:cNvSpPr>
                  <a:spLocks noChangeArrowheads="1"/>
                </p:cNvSpPr>
                <p:nvPr/>
              </p:nvSpPr>
              <p:spPr bwMode="auto">
                <a:xfrm>
                  <a:off x="766" y="100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245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46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47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4" y="1150"/>
                  <a:ext cx="336" cy="1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204" name="Group 172"/>
              <p:cNvGrpSpPr>
                <a:grpSpLocks noChangeAspect="1"/>
              </p:cNvGrpSpPr>
              <p:nvPr/>
            </p:nvGrpSpPr>
            <p:grpSpPr bwMode="auto">
              <a:xfrm>
                <a:off x="672" y="2448"/>
                <a:ext cx="288" cy="288"/>
                <a:chOff x="768" y="1008"/>
                <a:chExt cx="432" cy="432"/>
              </a:xfrm>
            </p:grpSpPr>
            <p:sp>
              <p:nvSpPr>
                <p:cNvPr id="240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241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40" y="1080"/>
                  <a:ext cx="289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42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40" y="1080"/>
                  <a:ext cx="289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43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205" name="Group 177"/>
              <p:cNvGrpSpPr>
                <a:grpSpLocks noChangeAspect="1"/>
              </p:cNvGrpSpPr>
              <p:nvPr/>
            </p:nvGrpSpPr>
            <p:grpSpPr bwMode="auto">
              <a:xfrm>
                <a:off x="1008" y="2448"/>
                <a:ext cx="288" cy="288"/>
                <a:chOff x="768" y="1008"/>
                <a:chExt cx="432" cy="432"/>
              </a:xfrm>
            </p:grpSpPr>
            <p:sp>
              <p:nvSpPr>
                <p:cNvPr id="236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0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237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40" y="1080"/>
                  <a:ext cx="288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38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40" y="1080"/>
                  <a:ext cx="288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39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3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206" name="Group 182"/>
              <p:cNvGrpSpPr>
                <a:grpSpLocks noChangeAspect="1"/>
              </p:cNvGrpSpPr>
              <p:nvPr/>
            </p:nvGrpSpPr>
            <p:grpSpPr bwMode="auto">
              <a:xfrm>
                <a:off x="1344" y="2448"/>
                <a:ext cx="288" cy="288"/>
                <a:chOff x="768" y="1008"/>
                <a:chExt cx="432" cy="432"/>
              </a:xfrm>
            </p:grpSpPr>
            <p:sp>
              <p:nvSpPr>
                <p:cNvPr id="232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0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233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40" y="1080"/>
                  <a:ext cx="288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34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40" y="1080"/>
                  <a:ext cx="288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35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3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207" name="Group 187"/>
              <p:cNvGrpSpPr>
                <a:grpSpLocks noChangeAspect="1"/>
              </p:cNvGrpSpPr>
              <p:nvPr/>
            </p:nvGrpSpPr>
            <p:grpSpPr bwMode="auto">
              <a:xfrm>
                <a:off x="1680" y="2448"/>
                <a:ext cx="288" cy="288"/>
                <a:chOff x="768" y="1008"/>
                <a:chExt cx="432" cy="432"/>
              </a:xfrm>
            </p:grpSpPr>
            <p:sp>
              <p:nvSpPr>
                <p:cNvPr id="228" name="AutoShape 7"/>
                <p:cNvSpPr>
                  <a:spLocks noChangeArrowheads="1"/>
                </p:cNvSpPr>
                <p:nvPr/>
              </p:nvSpPr>
              <p:spPr bwMode="auto">
                <a:xfrm>
                  <a:off x="766" y="100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229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30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31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4" y="1152"/>
                  <a:ext cx="33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208" name="Group 192"/>
              <p:cNvGrpSpPr>
                <a:grpSpLocks noChangeAspect="1"/>
              </p:cNvGrpSpPr>
              <p:nvPr/>
            </p:nvGrpSpPr>
            <p:grpSpPr bwMode="auto">
              <a:xfrm>
                <a:off x="672" y="2784"/>
                <a:ext cx="288" cy="288"/>
                <a:chOff x="768" y="1008"/>
                <a:chExt cx="432" cy="432"/>
              </a:xfrm>
            </p:grpSpPr>
            <p:sp>
              <p:nvSpPr>
                <p:cNvPr id="224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225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40" y="1080"/>
                  <a:ext cx="289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26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40" y="1080"/>
                  <a:ext cx="289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27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209" name="Group 197"/>
              <p:cNvGrpSpPr>
                <a:grpSpLocks noChangeAspect="1"/>
              </p:cNvGrpSpPr>
              <p:nvPr/>
            </p:nvGrpSpPr>
            <p:grpSpPr bwMode="auto">
              <a:xfrm>
                <a:off x="1008" y="2784"/>
                <a:ext cx="288" cy="288"/>
                <a:chOff x="768" y="1008"/>
                <a:chExt cx="432" cy="432"/>
              </a:xfrm>
            </p:grpSpPr>
            <p:sp>
              <p:nvSpPr>
                <p:cNvPr id="220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0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221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40" y="1080"/>
                  <a:ext cx="288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22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40" y="1080"/>
                  <a:ext cx="288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23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3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210" name="Group 202"/>
              <p:cNvGrpSpPr>
                <a:grpSpLocks noChangeAspect="1"/>
              </p:cNvGrpSpPr>
              <p:nvPr/>
            </p:nvGrpSpPr>
            <p:grpSpPr bwMode="auto">
              <a:xfrm>
                <a:off x="1344" y="2784"/>
                <a:ext cx="288" cy="288"/>
                <a:chOff x="768" y="1008"/>
                <a:chExt cx="432" cy="432"/>
              </a:xfrm>
            </p:grpSpPr>
            <p:sp>
              <p:nvSpPr>
                <p:cNvPr id="216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0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217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40" y="1080"/>
                  <a:ext cx="288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18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40" y="1080"/>
                  <a:ext cx="288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19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3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211" name="Group 207"/>
              <p:cNvGrpSpPr>
                <a:grpSpLocks noChangeAspect="1"/>
              </p:cNvGrpSpPr>
              <p:nvPr/>
            </p:nvGrpSpPr>
            <p:grpSpPr bwMode="auto">
              <a:xfrm>
                <a:off x="1680" y="2784"/>
                <a:ext cx="288" cy="288"/>
                <a:chOff x="768" y="1008"/>
                <a:chExt cx="432" cy="432"/>
              </a:xfrm>
            </p:grpSpPr>
            <p:sp>
              <p:nvSpPr>
                <p:cNvPr id="212" name="AutoShape 7"/>
                <p:cNvSpPr>
                  <a:spLocks noChangeArrowheads="1"/>
                </p:cNvSpPr>
                <p:nvPr/>
              </p:nvSpPr>
              <p:spPr bwMode="auto">
                <a:xfrm>
                  <a:off x="766" y="100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213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14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215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4" y="1152"/>
                  <a:ext cx="33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</p:grpSp>
        <p:grpSp>
          <p:nvGrpSpPr>
            <p:cNvPr id="114" name="Group 212"/>
            <p:cNvGrpSpPr>
              <a:grpSpLocks/>
            </p:cNvGrpSpPr>
            <p:nvPr/>
          </p:nvGrpSpPr>
          <p:grpSpPr bwMode="auto">
            <a:xfrm>
              <a:off x="864" y="2544"/>
              <a:ext cx="1296" cy="1296"/>
              <a:chOff x="672" y="1776"/>
              <a:chExt cx="1296" cy="1296"/>
            </a:xfrm>
          </p:grpSpPr>
          <p:grpSp>
            <p:nvGrpSpPr>
              <p:cNvPr id="116" name="Group 213"/>
              <p:cNvGrpSpPr>
                <a:grpSpLocks noChangeAspect="1"/>
              </p:cNvGrpSpPr>
              <p:nvPr/>
            </p:nvGrpSpPr>
            <p:grpSpPr bwMode="auto">
              <a:xfrm>
                <a:off x="672" y="1776"/>
                <a:ext cx="288" cy="288"/>
                <a:chOff x="768" y="1008"/>
                <a:chExt cx="432" cy="432"/>
              </a:xfrm>
            </p:grpSpPr>
            <p:sp>
              <p:nvSpPr>
                <p:cNvPr id="192" name="AutoShape 7"/>
                <p:cNvSpPr>
                  <a:spLocks noChangeArrowheads="1"/>
                </p:cNvSpPr>
                <p:nvPr/>
              </p:nvSpPr>
              <p:spPr bwMode="auto">
                <a:xfrm>
                  <a:off x="766" y="100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193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194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195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117" name="Group 218"/>
              <p:cNvGrpSpPr>
                <a:grpSpLocks noChangeAspect="1"/>
              </p:cNvGrpSpPr>
              <p:nvPr/>
            </p:nvGrpSpPr>
            <p:grpSpPr bwMode="auto">
              <a:xfrm>
                <a:off x="1008" y="1776"/>
                <a:ext cx="288" cy="288"/>
                <a:chOff x="768" y="1008"/>
                <a:chExt cx="432" cy="432"/>
              </a:xfrm>
            </p:grpSpPr>
            <p:sp>
              <p:nvSpPr>
                <p:cNvPr id="188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189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190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191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118" name="Group 223"/>
              <p:cNvGrpSpPr>
                <a:grpSpLocks noChangeAspect="1"/>
              </p:cNvGrpSpPr>
              <p:nvPr/>
            </p:nvGrpSpPr>
            <p:grpSpPr bwMode="auto">
              <a:xfrm>
                <a:off x="1344" y="1776"/>
                <a:ext cx="288" cy="288"/>
                <a:chOff x="768" y="1008"/>
                <a:chExt cx="432" cy="432"/>
              </a:xfrm>
            </p:grpSpPr>
            <p:sp>
              <p:nvSpPr>
                <p:cNvPr id="184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185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186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187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119" name="Group 228"/>
              <p:cNvGrpSpPr>
                <a:grpSpLocks noChangeAspect="1"/>
              </p:cNvGrpSpPr>
              <p:nvPr/>
            </p:nvGrpSpPr>
            <p:grpSpPr bwMode="auto">
              <a:xfrm>
                <a:off x="1680" y="1776"/>
                <a:ext cx="288" cy="288"/>
                <a:chOff x="768" y="1008"/>
                <a:chExt cx="432" cy="432"/>
              </a:xfrm>
            </p:grpSpPr>
            <p:sp>
              <p:nvSpPr>
                <p:cNvPr id="180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181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182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183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120" name="Group 233"/>
              <p:cNvGrpSpPr>
                <a:grpSpLocks noChangeAspect="1"/>
              </p:cNvGrpSpPr>
              <p:nvPr/>
            </p:nvGrpSpPr>
            <p:grpSpPr bwMode="auto">
              <a:xfrm>
                <a:off x="672" y="2112"/>
                <a:ext cx="288" cy="288"/>
                <a:chOff x="768" y="1008"/>
                <a:chExt cx="432" cy="432"/>
              </a:xfrm>
            </p:grpSpPr>
            <p:sp>
              <p:nvSpPr>
                <p:cNvPr id="176" name="AutoShape 7"/>
                <p:cNvSpPr>
                  <a:spLocks noChangeArrowheads="1"/>
                </p:cNvSpPr>
                <p:nvPr/>
              </p:nvSpPr>
              <p:spPr bwMode="auto">
                <a:xfrm>
                  <a:off x="766" y="1010"/>
                  <a:ext cx="432" cy="430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177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8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178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179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121" name="Group 238"/>
              <p:cNvGrpSpPr>
                <a:grpSpLocks noChangeAspect="1"/>
              </p:cNvGrpSpPr>
              <p:nvPr/>
            </p:nvGrpSpPr>
            <p:grpSpPr bwMode="auto">
              <a:xfrm>
                <a:off x="1008" y="2112"/>
                <a:ext cx="288" cy="288"/>
                <a:chOff x="768" y="1008"/>
                <a:chExt cx="432" cy="432"/>
              </a:xfrm>
            </p:grpSpPr>
            <p:sp>
              <p:nvSpPr>
                <p:cNvPr id="172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10"/>
                  <a:ext cx="432" cy="430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173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8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174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175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122" name="Group 243"/>
              <p:cNvGrpSpPr>
                <a:grpSpLocks noChangeAspect="1"/>
              </p:cNvGrpSpPr>
              <p:nvPr/>
            </p:nvGrpSpPr>
            <p:grpSpPr bwMode="auto">
              <a:xfrm>
                <a:off x="1344" y="2112"/>
                <a:ext cx="288" cy="288"/>
                <a:chOff x="768" y="1008"/>
                <a:chExt cx="432" cy="432"/>
              </a:xfrm>
            </p:grpSpPr>
            <p:sp>
              <p:nvSpPr>
                <p:cNvPr id="168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10"/>
                  <a:ext cx="432" cy="430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169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8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170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171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123" name="Group 248"/>
              <p:cNvGrpSpPr>
                <a:grpSpLocks noChangeAspect="1"/>
              </p:cNvGrpSpPr>
              <p:nvPr/>
            </p:nvGrpSpPr>
            <p:grpSpPr bwMode="auto">
              <a:xfrm>
                <a:off x="1680" y="2112"/>
                <a:ext cx="288" cy="288"/>
                <a:chOff x="768" y="1008"/>
                <a:chExt cx="432" cy="432"/>
              </a:xfrm>
            </p:grpSpPr>
            <p:sp>
              <p:nvSpPr>
                <p:cNvPr id="164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10"/>
                  <a:ext cx="432" cy="430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165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8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166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167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124" name="Group 253"/>
              <p:cNvGrpSpPr>
                <a:grpSpLocks noChangeAspect="1"/>
              </p:cNvGrpSpPr>
              <p:nvPr/>
            </p:nvGrpSpPr>
            <p:grpSpPr bwMode="auto">
              <a:xfrm>
                <a:off x="672" y="2448"/>
                <a:ext cx="288" cy="288"/>
                <a:chOff x="768" y="1008"/>
                <a:chExt cx="432" cy="432"/>
              </a:xfrm>
            </p:grpSpPr>
            <p:sp>
              <p:nvSpPr>
                <p:cNvPr id="160" name="AutoShape 7"/>
                <p:cNvSpPr>
                  <a:spLocks noChangeArrowheads="1"/>
                </p:cNvSpPr>
                <p:nvPr/>
              </p:nvSpPr>
              <p:spPr bwMode="auto">
                <a:xfrm>
                  <a:off x="766" y="1010"/>
                  <a:ext cx="432" cy="430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161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2"/>
                  <a:ext cx="289" cy="28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162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2"/>
                  <a:ext cx="289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163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125" name="Group 258"/>
              <p:cNvGrpSpPr>
                <a:grpSpLocks noChangeAspect="1"/>
              </p:cNvGrpSpPr>
              <p:nvPr/>
            </p:nvGrpSpPr>
            <p:grpSpPr bwMode="auto">
              <a:xfrm>
                <a:off x="1008" y="2448"/>
                <a:ext cx="288" cy="288"/>
                <a:chOff x="768" y="1008"/>
                <a:chExt cx="432" cy="432"/>
              </a:xfrm>
            </p:grpSpPr>
            <p:sp>
              <p:nvSpPr>
                <p:cNvPr id="156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10"/>
                  <a:ext cx="432" cy="430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157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2"/>
                  <a:ext cx="289" cy="28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158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2"/>
                  <a:ext cx="289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159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126" name="Group 263"/>
              <p:cNvGrpSpPr>
                <a:grpSpLocks noChangeAspect="1"/>
              </p:cNvGrpSpPr>
              <p:nvPr/>
            </p:nvGrpSpPr>
            <p:grpSpPr bwMode="auto">
              <a:xfrm>
                <a:off x="1344" y="2448"/>
                <a:ext cx="288" cy="288"/>
                <a:chOff x="768" y="1008"/>
                <a:chExt cx="432" cy="432"/>
              </a:xfrm>
            </p:grpSpPr>
            <p:sp>
              <p:nvSpPr>
                <p:cNvPr id="152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10"/>
                  <a:ext cx="432" cy="430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153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2"/>
                  <a:ext cx="289" cy="28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154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2"/>
                  <a:ext cx="289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155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127" name="Group 268"/>
              <p:cNvGrpSpPr>
                <a:grpSpLocks noChangeAspect="1"/>
              </p:cNvGrpSpPr>
              <p:nvPr/>
            </p:nvGrpSpPr>
            <p:grpSpPr bwMode="auto">
              <a:xfrm>
                <a:off x="1680" y="2448"/>
                <a:ext cx="288" cy="288"/>
                <a:chOff x="768" y="1008"/>
                <a:chExt cx="432" cy="432"/>
              </a:xfrm>
            </p:grpSpPr>
            <p:sp>
              <p:nvSpPr>
                <p:cNvPr id="148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10"/>
                  <a:ext cx="432" cy="430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149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2"/>
                  <a:ext cx="289" cy="28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150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2"/>
                  <a:ext cx="289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151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2"/>
                  <a:ext cx="33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128" name="Group 273"/>
              <p:cNvGrpSpPr>
                <a:grpSpLocks noChangeAspect="1"/>
              </p:cNvGrpSpPr>
              <p:nvPr/>
            </p:nvGrpSpPr>
            <p:grpSpPr bwMode="auto">
              <a:xfrm>
                <a:off x="672" y="2784"/>
                <a:ext cx="288" cy="288"/>
                <a:chOff x="768" y="1008"/>
                <a:chExt cx="432" cy="432"/>
              </a:xfrm>
            </p:grpSpPr>
            <p:sp>
              <p:nvSpPr>
                <p:cNvPr id="144" name="AutoShape 7"/>
                <p:cNvSpPr>
                  <a:spLocks noChangeArrowheads="1"/>
                </p:cNvSpPr>
                <p:nvPr/>
              </p:nvSpPr>
              <p:spPr bwMode="auto">
                <a:xfrm>
                  <a:off x="766" y="100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145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146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147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0"/>
                  <a:ext cx="336" cy="1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129" name="Group 278"/>
              <p:cNvGrpSpPr>
                <a:grpSpLocks noChangeAspect="1"/>
              </p:cNvGrpSpPr>
              <p:nvPr/>
            </p:nvGrpSpPr>
            <p:grpSpPr bwMode="auto">
              <a:xfrm>
                <a:off x="1008" y="2784"/>
                <a:ext cx="288" cy="288"/>
                <a:chOff x="768" y="1008"/>
                <a:chExt cx="432" cy="432"/>
              </a:xfrm>
            </p:grpSpPr>
            <p:sp>
              <p:nvSpPr>
                <p:cNvPr id="140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141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142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143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0"/>
                  <a:ext cx="336" cy="1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130" name="Group 283"/>
              <p:cNvGrpSpPr>
                <a:grpSpLocks noChangeAspect="1"/>
              </p:cNvGrpSpPr>
              <p:nvPr/>
            </p:nvGrpSpPr>
            <p:grpSpPr bwMode="auto">
              <a:xfrm>
                <a:off x="1344" y="2784"/>
                <a:ext cx="288" cy="288"/>
                <a:chOff x="768" y="1008"/>
                <a:chExt cx="432" cy="432"/>
              </a:xfrm>
            </p:grpSpPr>
            <p:sp>
              <p:nvSpPr>
                <p:cNvPr id="136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137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138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139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0"/>
                  <a:ext cx="336" cy="1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  <p:grpSp>
            <p:nvGrpSpPr>
              <p:cNvPr id="131" name="Group 288"/>
              <p:cNvGrpSpPr>
                <a:grpSpLocks noChangeAspect="1"/>
              </p:cNvGrpSpPr>
              <p:nvPr/>
            </p:nvGrpSpPr>
            <p:grpSpPr bwMode="auto">
              <a:xfrm>
                <a:off x="1680" y="2784"/>
                <a:ext cx="288" cy="288"/>
                <a:chOff x="768" y="1008"/>
                <a:chExt cx="432" cy="432"/>
              </a:xfrm>
            </p:grpSpPr>
            <p:sp>
              <p:nvSpPr>
                <p:cNvPr id="132" name="AutoShape 7"/>
                <p:cNvSpPr>
                  <a:spLocks noChangeArrowheads="1"/>
                </p:cNvSpPr>
                <p:nvPr/>
              </p:nvSpPr>
              <p:spPr bwMode="auto">
                <a:xfrm>
                  <a:off x="768" y="100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CCCCCC">
                        <a:gamma/>
                        <a:tint val="0"/>
                        <a:invGamma/>
                      </a:srgbClr>
                    </a:gs>
                    <a:gs pos="100000">
                      <a:srgbClr val="CCCCCC"/>
                    </a:gs>
                  </a:gsLst>
                  <a:lin ang="2700000" scaled="1"/>
                </a:gradFill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133" name="AutoShape 8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33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134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839" y="1080"/>
                  <a:ext cx="289" cy="2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sz="1400" i="1" kern="0">
                    <a:solidFill>
                      <a:srgbClr val="808080"/>
                    </a:solidFill>
                    <a:cs typeface="+mn-cs"/>
                  </a:endParaRPr>
                </a:p>
              </p:txBody>
            </p:sp>
            <p:sp>
              <p:nvSpPr>
                <p:cNvPr id="135" name="Text Box 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816" y="1150"/>
                  <a:ext cx="336" cy="1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1800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sz="900" b="1" i="1" kern="0">
                      <a:solidFill>
                        <a:srgbClr val="808080"/>
                      </a:solidFill>
                      <a:cs typeface="+mn-cs"/>
                    </a:rPr>
                    <a:t>CPU</a:t>
                  </a:r>
                </a:p>
              </p:txBody>
            </p:sp>
          </p:grpSp>
        </p:grpSp>
        <p:sp>
          <p:nvSpPr>
            <p:cNvPr id="115" name="Rectangle 489"/>
            <p:cNvSpPr>
              <a:spLocks noChangeArrowheads="1"/>
            </p:cNvSpPr>
            <p:nvPr/>
          </p:nvSpPr>
          <p:spPr bwMode="auto">
            <a:xfrm>
              <a:off x="1104" y="3024"/>
              <a:ext cx="720" cy="336"/>
            </a:xfrm>
            <a:prstGeom prst="rect">
              <a:avLst/>
            </a:prstGeom>
            <a:solidFill>
              <a:srgbClr val="FFFFFF">
                <a:alpha val="85001"/>
              </a:srgbClr>
            </a:solidFill>
            <a:ln w="9525">
              <a:solidFill>
                <a:srgbClr val="C0C0C0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rgbClr val="808080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 algn="ctr" defTabSz="9144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1" i="1" kern="0" dirty="0">
                  <a:solidFill>
                    <a:sysClr val="windowText" lastClr="000000"/>
                  </a:solidFill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rPr>
                <a:t>Many-Core</a:t>
              </a:r>
            </a:p>
            <a:p>
              <a:pPr algn="ctr" defTabSz="9144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1" i="1" kern="0" dirty="0">
                  <a:solidFill>
                    <a:sysClr val="windowText" lastClr="000000"/>
                  </a:solidFill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rPr>
                <a:t>Program</a:t>
              </a:r>
            </a:p>
          </p:txBody>
        </p:sp>
      </p:grpSp>
      <p:sp>
        <p:nvSpPr>
          <p:cNvPr id="356" name="Line 72"/>
          <p:cNvSpPr>
            <a:spLocks noChangeShapeType="1"/>
          </p:cNvSpPr>
          <p:nvPr/>
        </p:nvSpPr>
        <p:spPr bwMode="auto">
          <a:xfrm flipV="1">
            <a:off x="3707904" y="2646857"/>
            <a:ext cx="1730248" cy="6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 kern="0">
              <a:solidFill>
                <a:sysClr val="windowText" lastClr="000000"/>
              </a:solidFill>
              <a:cs typeface="+mn-cs"/>
            </a:endParaRPr>
          </a:p>
        </p:txBody>
      </p:sp>
      <p:cxnSp>
        <p:nvCxnSpPr>
          <p:cNvPr id="357" name="Gerade Verbindung 356"/>
          <p:cNvCxnSpPr/>
          <p:nvPr/>
        </p:nvCxnSpPr>
        <p:spPr bwMode="auto">
          <a:xfrm>
            <a:off x="2137041" y="1749076"/>
            <a:ext cx="1" cy="308324"/>
          </a:xfrm>
          <a:prstGeom prst="line">
            <a:avLst/>
          </a:prstGeom>
          <a:solidFill>
            <a:srgbClr val="CFD8E7"/>
          </a:solidFill>
          <a:ln w="41275">
            <a:solidFill>
              <a:schemeClr val="accent6">
                <a:lumMod val="20000"/>
                <a:lumOff val="80000"/>
              </a:schemeClr>
            </a:solidFill>
            <a:round/>
            <a:headEnd/>
            <a:tailEnd/>
          </a:ln>
        </p:spPr>
      </p:cxnSp>
      <p:cxnSp>
        <p:nvCxnSpPr>
          <p:cNvPr id="358" name="Gerade Verbindung 357"/>
          <p:cNvCxnSpPr>
            <a:stCxn id="7" idx="2"/>
          </p:cNvCxnSpPr>
          <p:nvPr/>
        </p:nvCxnSpPr>
        <p:spPr bwMode="auto">
          <a:xfrm flipH="1">
            <a:off x="6972177" y="1749076"/>
            <a:ext cx="4662" cy="232125"/>
          </a:xfrm>
          <a:prstGeom prst="line">
            <a:avLst/>
          </a:prstGeom>
          <a:solidFill>
            <a:srgbClr val="CFD8E7"/>
          </a:solidFill>
          <a:ln w="41275">
            <a:solidFill>
              <a:schemeClr val="accent6">
                <a:lumMod val="20000"/>
                <a:lumOff val="80000"/>
              </a:schemeClr>
            </a:solidFill>
            <a:round/>
            <a:headEnd/>
            <a:tailEnd/>
          </a:ln>
        </p:spPr>
      </p:cxnSp>
      <p:sp>
        <p:nvSpPr>
          <p:cNvPr id="359" name="AutoShape 9"/>
          <p:cNvSpPr>
            <a:spLocks noChangeArrowheads="1"/>
          </p:cNvSpPr>
          <p:nvPr/>
        </p:nvSpPr>
        <p:spPr bwMode="auto">
          <a:xfrm>
            <a:off x="6228184" y="4676254"/>
            <a:ext cx="2514600" cy="622399"/>
          </a:xfrm>
          <a:prstGeom prst="wedgeRectCallout">
            <a:avLst>
              <a:gd name="adj1" fmla="val -66749"/>
              <a:gd name="adj2" fmla="val 17318"/>
            </a:avLst>
          </a:prstGeom>
          <a:solidFill>
            <a:srgbClr val="F5F4C4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 defTabSz="449263" eaLnBrk="1" hangingPunct="1">
              <a:lnSpc>
                <a:spcPct val="100000"/>
              </a:lnSpc>
              <a:spcBef>
                <a:spcPts val="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Large Trace </a:t>
            </a:r>
            <a:r>
              <a:rPr lang="en-US" sz="1600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File</a:t>
            </a:r>
            <a:endParaRPr lang="en-US" sz="1400" dirty="0">
              <a:solidFill>
                <a:srgbClr val="000000"/>
              </a:solidFill>
              <a:latin typeface="Univers 45 Light" charset="0"/>
              <a:cs typeface="Bitstream Vera Sans" charset="0"/>
            </a:endParaRPr>
          </a:p>
          <a:p>
            <a:pPr algn="ctr" defTabSz="449263" eaLnBrk="1" hangingPunct="1">
              <a:lnSpc>
                <a:spcPct val="100000"/>
              </a:lnSpc>
              <a:spcBef>
                <a:spcPts val="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(</a:t>
            </a:r>
            <a:r>
              <a:rPr lang="en-US" sz="1400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stays on remote machine)</a:t>
            </a:r>
            <a:endParaRPr lang="en-US" sz="1400" dirty="0">
              <a:solidFill>
                <a:srgbClr val="000000"/>
              </a:solidFill>
              <a:latin typeface="Univers 45 Light" charset="0"/>
              <a:cs typeface="Bitstream Vera Sans" charset="0"/>
            </a:endParaRPr>
          </a:p>
        </p:txBody>
      </p:sp>
      <p:sp>
        <p:nvSpPr>
          <p:cNvPr id="360" name="AutoShape 9"/>
          <p:cNvSpPr>
            <a:spLocks noChangeArrowheads="1"/>
          </p:cNvSpPr>
          <p:nvPr/>
        </p:nvSpPr>
        <p:spPr bwMode="auto">
          <a:xfrm>
            <a:off x="6228184" y="5662992"/>
            <a:ext cx="2514600" cy="585408"/>
          </a:xfrm>
          <a:prstGeom prst="wedgeRectCallout">
            <a:avLst>
              <a:gd name="adj1" fmla="val -168219"/>
              <a:gd name="adj2" fmla="val 7051"/>
            </a:avLst>
          </a:prstGeom>
          <a:solidFill>
            <a:srgbClr val="F5F4C4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 defTabSz="449263" eaLnBrk="1" hangingPunct="1">
              <a:lnSpc>
                <a:spcPct val="100000"/>
              </a:lnSpc>
              <a:spcBef>
                <a:spcPts val="1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MPI parallel application</a:t>
            </a:r>
          </a:p>
        </p:txBody>
      </p:sp>
      <p:grpSp>
        <p:nvGrpSpPr>
          <p:cNvPr id="361" name="Group 45"/>
          <p:cNvGrpSpPr>
            <a:grpSpLocks noChangeAspect="1"/>
          </p:cNvGrpSpPr>
          <p:nvPr/>
        </p:nvGrpSpPr>
        <p:grpSpPr bwMode="auto">
          <a:xfrm>
            <a:off x="7802563" y="2580061"/>
            <a:ext cx="350837" cy="395288"/>
            <a:chOff x="768" y="1008"/>
            <a:chExt cx="432" cy="432"/>
          </a:xfrm>
        </p:grpSpPr>
        <p:sp>
          <p:nvSpPr>
            <p:cNvPr id="362" name="AutoShape 7"/>
            <p:cNvSpPr>
              <a:spLocks noChangeArrowheads="1"/>
            </p:cNvSpPr>
            <p:nvPr/>
          </p:nvSpPr>
          <p:spPr bwMode="auto">
            <a:xfrm>
              <a:off x="768" y="1008"/>
              <a:ext cx="432" cy="43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CCCCCC">
                    <a:gamma/>
                    <a:tint val="0"/>
                    <a:invGamma/>
                  </a:srgbClr>
                </a:gs>
                <a:gs pos="100000">
                  <a:srgbClr val="CCCCCC"/>
                </a:gs>
              </a:gsLst>
              <a:lin ang="2700000" scaled="1"/>
            </a:gradFill>
            <a:ln w="9525">
              <a:solidFill>
                <a:srgbClr val="969696"/>
              </a:solidFill>
              <a:round/>
              <a:headEnd/>
              <a:tailEnd/>
            </a:ln>
            <a:effectLst>
              <a:outerShdw blurRad="63500" dist="38099" dir="2700000" algn="ctr" rotWithShape="0">
                <a:srgbClr val="808080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 defTabSz="9144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1400" i="1" kern="0">
                <a:solidFill>
                  <a:srgbClr val="808080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363" name="AutoShape 8"/>
            <p:cNvSpPr>
              <a:spLocks noChangeAspect="1" noChangeArrowheads="1"/>
            </p:cNvSpPr>
            <p:nvPr/>
          </p:nvSpPr>
          <p:spPr bwMode="auto">
            <a:xfrm>
              <a:off x="840" y="1081"/>
              <a:ext cx="287" cy="288"/>
            </a:xfrm>
            <a:prstGeom prst="roundRect">
              <a:avLst>
                <a:gd name="adj" fmla="val 16667"/>
              </a:avLst>
            </a:prstGeom>
            <a:solidFill>
              <a:srgbClr val="333333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1400" i="1" kern="0">
                <a:solidFill>
                  <a:srgbClr val="808080"/>
                </a:solidFill>
                <a:cs typeface="+mn-cs"/>
              </a:endParaRPr>
            </a:p>
          </p:txBody>
        </p:sp>
        <p:sp>
          <p:nvSpPr>
            <p:cNvPr id="364" name="Rectangle 9"/>
            <p:cNvSpPr>
              <a:spLocks noChangeAspect="1" noChangeArrowheads="1"/>
            </p:cNvSpPr>
            <p:nvPr/>
          </p:nvSpPr>
          <p:spPr bwMode="auto">
            <a:xfrm>
              <a:off x="840" y="1081"/>
              <a:ext cx="28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1400" i="1" kern="0">
                <a:solidFill>
                  <a:srgbClr val="808080"/>
                </a:solidFill>
                <a:cs typeface="+mn-cs"/>
              </a:endParaRPr>
            </a:p>
          </p:txBody>
        </p:sp>
        <p:sp>
          <p:nvSpPr>
            <p:cNvPr id="365" name="Text Box 12"/>
            <p:cNvSpPr txBox="1">
              <a:spLocks noChangeAspect="1" noChangeArrowheads="1"/>
            </p:cNvSpPr>
            <p:nvPr/>
          </p:nvSpPr>
          <p:spPr bwMode="auto">
            <a:xfrm>
              <a:off x="815" y="1152"/>
              <a:ext cx="33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800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defTabSz="9144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900" b="1" i="1" kern="0">
                <a:solidFill>
                  <a:srgbClr val="808080"/>
                </a:solidFill>
                <a:cs typeface="+mn-cs"/>
              </a:endParaRPr>
            </a:p>
          </p:txBody>
        </p:sp>
      </p:grpSp>
      <p:sp>
        <p:nvSpPr>
          <p:cNvPr id="378" name="AutoShape 9"/>
          <p:cNvSpPr>
            <a:spLocks noChangeArrowheads="1"/>
          </p:cNvSpPr>
          <p:nvPr/>
        </p:nvSpPr>
        <p:spPr bwMode="auto">
          <a:xfrm>
            <a:off x="6228184" y="3769621"/>
            <a:ext cx="2514600" cy="475853"/>
          </a:xfrm>
          <a:prstGeom prst="wedgeRectCallout">
            <a:avLst>
              <a:gd name="adj1" fmla="val -110688"/>
              <a:gd name="adj2" fmla="val -258162"/>
            </a:avLst>
          </a:prstGeom>
          <a:solidFill>
            <a:srgbClr val="F5F4C4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 defTabSz="449263" eaLnBrk="1" hangingPunct="1">
              <a:lnSpc>
                <a:spcPct val="100000"/>
              </a:lnSpc>
              <a:spcBef>
                <a:spcPts val="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LAN/WAN</a:t>
            </a:r>
            <a:endParaRPr lang="en-US" sz="1400" dirty="0">
              <a:solidFill>
                <a:srgbClr val="000000"/>
              </a:solidFill>
              <a:latin typeface="Univers 45 Light" charset="0"/>
              <a:cs typeface="Bitstream Vera Sans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31999" y="1253804"/>
            <a:ext cx="3789549" cy="504056"/>
          </a:xfrm>
          <a:prstGeom prst="rect">
            <a:avLst/>
          </a:prstGeom>
          <a:solidFill>
            <a:srgbClr val="CFD8E7"/>
          </a:solidFill>
          <a:ln w="9525">
            <a:solidFill>
              <a:srgbClr val="005184"/>
            </a:solidFill>
            <a:round/>
            <a:headEnd/>
            <a:tailEnd/>
          </a:ln>
        </p:spPr>
        <p:txBody>
          <a:bodyPr wrap="none" lIns="90000" tIns="45000" rIns="90000" bIns="45000" anchor="ctr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% </a:t>
            </a:r>
            <a:r>
              <a:rPr lang="en-GB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vampirserver</a:t>
            </a:r>
            <a:r>
              <a:rPr lang="en-GB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start </a:t>
            </a:r>
            <a:r>
              <a:rPr lang="en-GB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–n </a:t>
            </a:r>
            <a:r>
              <a:rPr lang="en-GB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12</a:t>
            </a:r>
            <a:endParaRPr lang="en-GB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326991" y="1245020"/>
            <a:ext cx="3299695" cy="504056"/>
          </a:xfrm>
          <a:prstGeom prst="rect">
            <a:avLst/>
          </a:prstGeom>
          <a:solidFill>
            <a:srgbClr val="CFD8E7"/>
          </a:solidFill>
          <a:ln w="9525">
            <a:solidFill>
              <a:srgbClr val="005184"/>
            </a:solidFill>
            <a:round/>
            <a:headEnd/>
            <a:tailEnd/>
          </a:ln>
        </p:spPr>
        <p:txBody>
          <a:bodyPr wrap="none" lIns="90000" tIns="45000" rIns="90000" bIns="45000" anchor="ctr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000" dirty="0">
              <a:solidFill>
                <a:srgbClr val="000000"/>
              </a:solidFill>
              <a:latin typeface="Courier New" charset="0"/>
              <a:cs typeface="Courier New" charset="0"/>
            </a:endParaRP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% </a:t>
            </a:r>
            <a:r>
              <a:rPr lang="en-GB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vampir</a:t>
            </a:r>
            <a:endParaRPr lang="en-GB" dirty="0">
              <a:solidFill>
                <a:srgbClr val="000000"/>
              </a:solidFill>
              <a:latin typeface="Courier New" charset="0"/>
              <a:cs typeface="Courier New" charset="0"/>
            </a:endParaRP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	</a:t>
            </a:r>
            <a:endParaRPr lang="en-GB" i="1" dirty="0">
              <a:latin typeface="Courier New" charset="0"/>
              <a:cs typeface="Courier New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59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356" grpId="0" animBg="1"/>
      <p:bldP spid="359" grpId="0" animBg="1"/>
      <p:bldP spid="360" grpId="0" animBg="1"/>
      <p:bldP spid="378" grpId="0" animBg="1"/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Vampir</a:t>
            </a:r>
            <a:r>
              <a:rPr lang="en-US" dirty="0" smtClean="0"/>
              <a:t> </a:t>
            </a:r>
            <a:r>
              <a:rPr lang="en-US" dirty="0"/>
              <a:t>Performance Analysis </a:t>
            </a:r>
            <a:r>
              <a:rPr lang="en-US" dirty="0" smtClean="0"/>
              <a:t>Toolset: Usage</a:t>
            </a:r>
            <a:endParaRPr lang="en-US" dirty="0"/>
          </a:p>
        </p:txBody>
      </p:sp>
      <p:sp>
        <p:nvSpPr>
          <p:cNvPr id="142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Tx/>
              <a:buAutoNum type="arabicPeriod"/>
            </a:pPr>
            <a:r>
              <a:rPr lang="en-US" dirty="0"/>
              <a:t>Instrument your application with </a:t>
            </a:r>
            <a:r>
              <a:rPr lang="en-US" dirty="0" smtClean="0"/>
              <a:t>Score-P</a:t>
            </a:r>
          </a:p>
          <a:p>
            <a:pPr marL="342900" indent="-342900">
              <a:buFontTx/>
              <a:buAutoNum type="arabicPeriod"/>
            </a:pPr>
            <a:r>
              <a:rPr lang="en-US" dirty="0" smtClean="0"/>
              <a:t>Run </a:t>
            </a:r>
            <a:r>
              <a:rPr lang="en-US" dirty="0"/>
              <a:t>your application with an appropriate test </a:t>
            </a:r>
            <a:r>
              <a:rPr lang="en-US" dirty="0" smtClean="0"/>
              <a:t>set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/>
              <a:t>Analyze your trace file with </a:t>
            </a:r>
            <a:r>
              <a:rPr lang="en-US" dirty="0" err="1" smtClean="0"/>
              <a:t>Vampir</a:t>
            </a:r>
            <a:endParaRPr lang="en-US" dirty="0"/>
          </a:p>
          <a:p>
            <a:pPr lvl="1" eaLnBrk="1" hangingPunct="1"/>
            <a:r>
              <a:rPr lang="en-US" dirty="0"/>
              <a:t>Small trace files can be analyzed on your local workstation</a:t>
            </a:r>
          </a:p>
          <a:p>
            <a:pPr marL="1236663" lvl="3" indent="-342900">
              <a:buFontTx/>
              <a:buAutoNum type="arabicPeriod"/>
            </a:pPr>
            <a:r>
              <a:rPr lang="en-US" dirty="0"/>
              <a:t>Start your local </a:t>
            </a:r>
            <a:r>
              <a:rPr lang="en-US" dirty="0" err="1"/>
              <a:t>Vampir</a:t>
            </a:r>
            <a:r>
              <a:rPr lang="en-US" dirty="0"/>
              <a:t> </a:t>
            </a:r>
          </a:p>
          <a:p>
            <a:pPr marL="1236663" lvl="3" indent="-342900">
              <a:buFontTx/>
              <a:buAutoNum type="arabicPeriod"/>
            </a:pPr>
            <a:r>
              <a:rPr lang="en-US" dirty="0"/>
              <a:t>Load trace file from your local disk</a:t>
            </a:r>
          </a:p>
          <a:p>
            <a:pPr lvl="1" eaLnBrk="1" hangingPunct="1"/>
            <a:r>
              <a:rPr lang="en-US" dirty="0"/>
              <a:t>Large trace files should be stored on the HPC file system</a:t>
            </a:r>
          </a:p>
          <a:p>
            <a:pPr marL="1236663" lvl="3" indent="-342900">
              <a:buFontTx/>
              <a:buAutoNum type="arabicPeriod"/>
            </a:pPr>
            <a:r>
              <a:rPr lang="en-US" dirty="0"/>
              <a:t>Start </a:t>
            </a:r>
            <a:r>
              <a:rPr lang="en-US" dirty="0" err="1"/>
              <a:t>VampirServer</a:t>
            </a:r>
            <a:r>
              <a:rPr lang="en-US" dirty="0"/>
              <a:t> on your </a:t>
            </a:r>
            <a:r>
              <a:rPr lang="en-US" dirty="0" smtClean="0"/>
              <a:t>HPC system</a:t>
            </a:r>
            <a:endParaRPr lang="en-US" dirty="0"/>
          </a:p>
          <a:p>
            <a:pPr marL="1236663" lvl="3" indent="-342900">
              <a:buFontTx/>
              <a:buAutoNum type="arabicPeriod"/>
            </a:pPr>
            <a:r>
              <a:rPr lang="en-US" dirty="0"/>
              <a:t>Start your local </a:t>
            </a:r>
            <a:r>
              <a:rPr lang="en-US" dirty="0" err="1"/>
              <a:t>Vampir</a:t>
            </a:r>
            <a:endParaRPr lang="en-US" dirty="0"/>
          </a:p>
          <a:p>
            <a:pPr marL="1236663" lvl="3" indent="-342900">
              <a:buFontTx/>
              <a:buAutoNum type="arabicPeriod"/>
            </a:pPr>
            <a:r>
              <a:rPr lang="en-US" dirty="0"/>
              <a:t>Connect local </a:t>
            </a:r>
            <a:r>
              <a:rPr lang="en-US" dirty="0" err="1"/>
              <a:t>Vampir</a:t>
            </a:r>
            <a:r>
              <a:rPr lang="en-US" dirty="0"/>
              <a:t> with the </a:t>
            </a:r>
            <a:r>
              <a:rPr lang="en-US" dirty="0" err="1"/>
              <a:t>VampirServer</a:t>
            </a:r>
            <a:r>
              <a:rPr lang="en-US" dirty="0"/>
              <a:t> on the </a:t>
            </a:r>
            <a:r>
              <a:rPr lang="en-US" dirty="0" smtClean="0"/>
              <a:t>HPC system</a:t>
            </a:r>
            <a:endParaRPr lang="en-US" dirty="0"/>
          </a:p>
          <a:p>
            <a:pPr marL="1236663" lvl="3" indent="-342900">
              <a:buFontTx/>
              <a:buAutoNum type="arabicPeriod"/>
            </a:pPr>
            <a:r>
              <a:rPr lang="en-US" dirty="0"/>
              <a:t>Load trace file from the </a:t>
            </a:r>
            <a:r>
              <a:rPr lang="en-US" dirty="0" smtClean="0"/>
              <a:t>HPC </a:t>
            </a:r>
            <a:r>
              <a:rPr lang="en-US" dirty="0"/>
              <a:t>file </a:t>
            </a:r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71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 Verbindung 4"/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prstShdw prst="shdw17">
                    <a:schemeClr val="tx1">
                      <a:gamma/>
                      <a:shade val="60000"/>
                      <a:invGamma/>
                    </a:schemeClr>
                  </a:prstShdw>
                </a:effectLst>
              </a14:hiddenEffects>
            </a:ext>
          </a:extLst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</a:t>
            </a:r>
            <a:r>
              <a:rPr lang="de-DE" dirty="0" smtClean="0"/>
              <a:t>ain </a:t>
            </a:r>
            <a:r>
              <a:rPr lang="de-DE" dirty="0"/>
              <a:t>D</a:t>
            </a:r>
            <a:r>
              <a:rPr lang="de-DE" dirty="0" smtClean="0"/>
              <a:t>isplays </a:t>
            </a:r>
            <a:r>
              <a:rPr lang="de-DE" dirty="0" err="1" smtClean="0"/>
              <a:t>of</a:t>
            </a:r>
            <a:r>
              <a:rPr lang="de-DE" dirty="0" smtClean="0"/>
              <a:t> Vampir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b="1" dirty="0" smtClean="0"/>
              <a:t>Timeline Charts: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         Master Timeline 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         </a:t>
            </a:r>
            <a:r>
              <a:rPr lang="de-DE" dirty="0" err="1" smtClean="0"/>
              <a:t>Process</a:t>
            </a:r>
            <a:r>
              <a:rPr lang="de-DE" dirty="0" smtClean="0"/>
              <a:t> Timeline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         Counter Data Timeline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         Performance Radar</a:t>
            </a:r>
            <a:endParaRPr lang="de-DE" dirty="0"/>
          </a:p>
          <a:p>
            <a:r>
              <a:rPr lang="de-DE" b="1" dirty="0" smtClean="0"/>
              <a:t>Summary Charts: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         </a:t>
            </a:r>
            <a:r>
              <a:rPr lang="de-DE" dirty="0" err="1" smtClean="0"/>
              <a:t>Function</a:t>
            </a:r>
            <a:r>
              <a:rPr lang="de-DE" dirty="0" smtClean="0"/>
              <a:t> Summary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         Message Summary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         </a:t>
            </a:r>
            <a:r>
              <a:rPr lang="de-DE" dirty="0" err="1" smtClean="0"/>
              <a:t>Process</a:t>
            </a:r>
            <a:r>
              <a:rPr lang="de-DE" dirty="0" smtClean="0"/>
              <a:t> Summary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         Communication Matrix View</a:t>
            </a:r>
          </a:p>
          <a:p>
            <a:pPr lvl="1"/>
            <a:endParaRPr lang="de-DE" dirty="0" smtClean="0"/>
          </a:p>
        </p:txBody>
      </p:sp>
      <p:pic>
        <p:nvPicPr>
          <p:cNvPr id="6" name="Picture 6" descr="timelin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13" y="1524000"/>
            <a:ext cx="395287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proces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63304"/>
            <a:ext cx="396000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500x500_counter_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160" y="2567360"/>
            <a:ext cx="396000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60" y="3071416"/>
            <a:ext cx="396000" cy="396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60" y="4043568"/>
            <a:ext cx="396000" cy="396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60" y="4583584"/>
            <a:ext cx="396000" cy="396000"/>
          </a:xfrm>
          <a:prstGeom prst="rect">
            <a:avLst/>
          </a:prstGeom>
        </p:spPr>
      </p:pic>
      <p:pic>
        <p:nvPicPr>
          <p:cNvPr id="11" name="Picture 6" descr="500x500_process_summary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160" y="5087640"/>
            <a:ext cx="396000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60" y="5627744"/>
            <a:ext cx="396000" cy="396000"/>
          </a:xfrm>
          <a:prstGeom prst="rect">
            <a:avLst/>
          </a:prstGeom>
        </p:spPr>
      </p:pic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Tools Matrix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7871646"/>
              </p:ext>
            </p:extLst>
          </p:nvPr>
        </p:nvGraphicFramePr>
        <p:xfrm>
          <a:off x="375055" y="1345917"/>
          <a:ext cx="8375154" cy="411480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427506"/>
                <a:gridCol w="1244025"/>
                <a:gridCol w="1103084"/>
                <a:gridCol w="2253823"/>
                <a:gridCol w="1346716"/>
              </a:tblGrid>
              <a:tr h="30324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TOOL</a:t>
                      </a:r>
                    </a:p>
                  </a:txBody>
                  <a:tcPr>
                    <a:solidFill>
                      <a:srgbClr val="09472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Profiling</a:t>
                      </a:r>
                      <a:endParaRPr lang="en-US" sz="2400" dirty="0"/>
                    </a:p>
                  </a:txBody>
                  <a:tcPr>
                    <a:solidFill>
                      <a:srgbClr val="09472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Tracing</a:t>
                      </a:r>
                      <a:endParaRPr lang="en-US" sz="2400" dirty="0"/>
                    </a:p>
                  </a:txBody>
                  <a:tcPr>
                    <a:solidFill>
                      <a:srgbClr val="09472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Instrumentation</a:t>
                      </a:r>
                      <a:endParaRPr lang="en-US" sz="2400" dirty="0"/>
                    </a:p>
                  </a:txBody>
                  <a:tcPr>
                    <a:solidFill>
                      <a:srgbClr val="09472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Sampling</a:t>
                      </a:r>
                      <a:endParaRPr lang="en-US" sz="2400" dirty="0"/>
                    </a:p>
                  </a:txBody>
                  <a:tcPr>
                    <a:solidFill>
                      <a:srgbClr val="09472C"/>
                    </a:solidFill>
                  </a:tcPr>
                </a:tc>
              </a:tr>
              <a:tr h="303244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Scalasca</a:t>
                      </a:r>
                      <a:endParaRPr lang="en-US" sz="2400" dirty="0" smtClean="0"/>
                    </a:p>
                  </a:txBody>
                  <a:tcPr>
                    <a:solidFill>
                      <a:srgbClr val="0947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</a:tr>
              <a:tr h="303244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HPCToolkit</a:t>
                      </a:r>
                      <a:endParaRPr lang="en-US" sz="2400" dirty="0" smtClean="0"/>
                    </a:p>
                  </a:txBody>
                  <a:tcPr>
                    <a:solidFill>
                      <a:srgbClr val="0947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</a:tr>
              <a:tr h="303244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Vampir</a:t>
                      </a:r>
                      <a:endParaRPr lang="en-US" sz="2400" dirty="0" smtClean="0"/>
                    </a:p>
                  </a:txBody>
                  <a:tcPr>
                    <a:solidFill>
                      <a:srgbClr val="0947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</a:tr>
              <a:tr h="303244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Open|SpeedShop</a:t>
                      </a:r>
                      <a:endParaRPr lang="en-US" sz="2400" dirty="0" smtClean="0"/>
                    </a:p>
                  </a:txBody>
                  <a:tcPr>
                    <a:solidFill>
                      <a:srgbClr val="0947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</a:tr>
              <a:tr h="30324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Periscope</a:t>
                      </a:r>
                    </a:p>
                  </a:txBody>
                  <a:tcPr>
                    <a:solidFill>
                      <a:srgbClr val="0947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</a:tr>
              <a:tr h="303244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mpiP</a:t>
                      </a:r>
                      <a:endParaRPr lang="en-US" sz="2400" dirty="0" smtClean="0"/>
                    </a:p>
                  </a:txBody>
                  <a:tcPr>
                    <a:solidFill>
                      <a:srgbClr val="0947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</a:tr>
              <a:tr h="30324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/>
                        <a:t>Paraver</a:t>
                      </a:r>
                      <a:endParaRPr lang="en-US" sz="2400" dirty="0" smtClean="0"/>
                    </a:p>
                  </a:txBody>
                  <a:tcPr>
                    <a:solidFill>
                      <a:srgbClr val="0947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</a:tr>
              <a:tr h="30324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TAU</a:t>
                      </a:r>
                    </a:p>
                  </a:txBody>
                  <a:tcPr>
                    <a:solidFill>
                      <a:srgbClr val="0947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Times New Roman"/>
              </a:rPr>
              <a:t>Parallel Performance Tools: A Short Course, </a:t>
            </a:r>
            <a:r>
              <a:rPr lang="en-US" dirty="0" err="1" smtClean="0">
                <a:latin typeface="Times New Roman"/>
              </a:rPr>
              <a:t>Beihang</a:t>
            </a:r>
            <a:r>
              <a:rPr lang="en-US" dirty="0" smtClean="0">
                <a:latin typeface="Times New Roman"/>
              </a:rPr>
              <a:t>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2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NPB-MZ-MPI / </a:t>
            </a:r>
            <a:r>
              <a:rPr lang="de-DE" dirty="0" smtClean="0"/>
              <a:t>BT </a:t>
            </a:r>
            <a:r>
              <a:rPr lang="de-DE" dirty="0" err="1" smtClean="0"/>
              <a:t>trace</a:t>
            </a:r>
            <a:endParaRPr lang="de-DE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9600" y="923999"/>
            <a:ext cx="7924800" cy="360040"/>
          </a:xfrm>
          <a:prstGeom prst="rect">
            <a:avLst/>
          </a:prstGeom>
          <a:solidFill>
            <a:srgbClr val="E8F0F7"/>
          </a:solidFill>
          <a:ln w="9525">
            <a:solidFill>
              <a:srgbClr val="336699"/>
            </a:solidFill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% </a:t>
            </a:r>
            <a:r>
              <a:rPr lang="en-GB" sz="14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vampir</a:t>
            </a:r>
            <a:r>
              <a:rPr lang="en-GB" sz="1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scorep_bt-mz_B_4x4_trace 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56048"/>
            <a:ext cx="7924800" cy="4968552"/>
          </a:xfrm>
          <a:prstGeom prst="rect">
            <a:avLst/>
          </a:prstGeom>
        </p:spPr>
      </p:pic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755576" y="5358170"/>
            <a:ext cx="2437418" cy="432048"/>
          </a:xfrm>
          <a:prstGeom prst="wedgeRectCallout">
            <a:avLst>
              <a:gd name="adj1" fmla="val 67272"/>
              <a:gd name="adj2" fmla="val -241913"/>
            </a:avLst>
          </a:prstGeom>
          <a:solidFill>
            <a:srgbClr val="F5F4C4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 defTabSz="449263" eaLnBrk="1" hangingPunct="1">
              <a:lnSpc>
                <a:spcPct val="100000"/>
              </a:lnSpc>
              <a:spcBef>
                <a:spcPts val="1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Master Timeline </a:t>
            </a:r>
            <a:endParaRPr lang="en-US" dirty="0">
              <a:solidFill>
                <a:srgbClr val="000000"/>
              </a:solidFill>
              <a:latin typeface="Univers 45 Light" charset="0"/>
              <a:cs typeface="Bitstream Vera Sans" charset="0"/>
            </a:endParaRP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2699792" y="1932111"/>
            <a:ext cx="2437418" cy="432048"/>
          </a:xfrm>
          <a:prstGeom prst="wedgeRectCallout">
            <a:avLst>
              <a:gd name="adj1" fmla="val 79655"/>
              <a:gd name="adj2" fmla="val -77529"/>
            </a:avLst>
          </a:prstGeom>
          <a:solidFill>
            <a:srgbClr val="F5F4C4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 defTabSz="449263">
              <a:spcBef>
                <a:spcPts val="1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Navigation Toolbar </a:t>
            </a: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5086910" y="3516287"/>
            <a:ext cx="2437418" cy="432048"/>
          </a:xfrm>
          <a:prstGeom prst="wedgeRectCallout">
            <a:avLst>
              <a:gd name="adj1" fmla="val 36678"/>
              <a:gd name="adj2" fmla="val -248078"/>
            </a:avLst>
          </a:prstGeom>
          <a:solidFill>
            <a:srgbClr val="F5F4C4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 defTabSz="449263">
              <a:spcBef>
                <a:spcPts val="1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Function Summary </a:t>
            </a:r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3419872" y="4870140"/>
            <a:ext cx="2437418" cy="432048"/>
          </a:xfrm>
          <a:prstGeom prst="wedgeRectCallout">
            <a:avLst>
              <a:gd name="adj1" fmla="val 61808"/>
              <a:gd name="adj2" fmla="val 125895"/>
            </a:avLst>
          </a:prstGeom>
          <a:solidFill>
            <a:srgbClr val="F5F4C4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 defTabSz="449263">
              <a:spcBef>
                <a:spcPts val="1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Function Legend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NPB-MZ-MPI / </a:t>
            </a:r>
            <a:r>
              <a:rPr lang="de-DE" dirty="0" smtClean="0"/>
              <a:t>BT </a:t>
            </a:r>
            <a:r>
              <a:rPr lang="de-DE" dirty="0" err="1" smtClean="0"/>
              <a:t>trace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42257"/>
            <a:ext cx="7924800" cy="4968552"/>
          </a:xfrm>
          <a:prstGeom prst="rect">
            <a:avLst/>
          </a:prstGeom>
        </p:spPr>
      </p:pic>
      <p:pic>
        <p:nvPicPr>
          <p:cNvPr id="11" name="Picture 6" descr="timelin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21" y="874960"/>
            <a:ext cx="395287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1115616" y="838200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Master Timeline</a:t>
            </a:r>
            <a:endParaRPr lang="de-DE" sz="2400" dirty="0"/>
          </a:p>
        </p:txBody>
      </p:sp>
      <p:sp>
        <p:nvSpPr>
          <p:cNvPr id="14" name="AutoShape 4"/>
          <p:cNvSpPr>
            <a:spLocks noChangeArrowheads="1"/>
          </p:cNvSpPr>
          <p:nvPr/>
        </p:nvSpPr>
        <p:spPr bwMode="auto">
          <a:xfrm>
            <a:off x="845964" y="4726632"/>
            <a:ext cx="3098304" cy="1296144"/>
          </a:xfrm>
          <a:prstGeom prst="wedgeRectCallout">
            <a:avLst>
              <a:gd name="adj1" fmla="val 69522"/>
              <a:gd name="adj2" fmla="val -68501"/>
            </a:avLst>
          </a:prstGeom>
          <a:solidFill>
            <a:srgbClr val="F5F4C4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 defTabSz="449263">
              <a:spcBef>
                <a:spcPts val="1000"/>
              </a:spcBef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Detailed information about functions, communication and synchronization events for collection of processes.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44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NPB-MZ-MPI / </a:t>
            </a:r>
            <a:r>
              <a:rPr lang="de-DE" dirty="0" smtClean="0"/>
              <a:t>BT </a:t>
            </a:r>
            <a:r>
              <a:rPr lang="de-DE" dirty="0" err="1" smtClean="0"/>
              <a:t>trace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342256"/>
            <a:ext cx="7924800" cy="4968000"/>
          </a:xfrm>
          <a:prstGeom prst="rect">
            <a:avLst/>
          </a:prstGeom>
        </p:spPr>
      </p:pic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1259632" y="2350368"/>
            <a:ext cx="3098304" cy="1296144"/>
          </a:xfrm>
          <a:prstGeom prst="wedgeRectCallout">
            <a:avLst>
              <a:gd name="adj1" fmla="val 58348"/>
              <a:gd name="adj2" fmla="val 92457"/>
            </a:avLst>
          </a:prstGeom>
          <a:solidFill>
            <a:srgbClr val="F5F4C4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 defTabSz="449263" eaLnBrk="1" hangingPunct="1">
              <a:lnSpc>
                <a:spcPct val="100000"/>
              </a:lnSpc>
              <a:spcBef>
                <a:spcPts val="1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Detailed information about different levels of function calls in a stacked bar chart for an individual process.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115616" y="838200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/>
              <a:t>Process</a:t>
            </a:r>
            <a:r>
              <a:rPr lang="de-DE" sz="2400" dirty="0" smtClean="0"/>
              <a:t> Timeline</a:t>
            </a:r>
            <a:endParaRPr lang="de-DE" sz="2400" dirty="0"/>
          </a:p>
        </p:txBody>
      </p:sp>
      <p:pic>
        <p:nvPicPr>
          <p:cNvPr id="9" name="Picture 9" descr="process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08" y="874248"/>
            <a:ext cx="396000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5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NPB-MZ-MPI / </a:t>
            </a:r>
            <a:r>
              <a:rPr lang="de-DE" dirty="0" smtClean="0"/>
              <a:t>BT </a:t>
            </a:r>
            <a:r>
              <a:rPr lang="de-DE" dirty="0" err="1" smtClean="0"/>
              <a:t>trace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342256"/>
            <a:ext cx="7924800" cy="496800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11560" y="838200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/>
              <a:t>Typical</a:t>
            </a:r>
            <a:r>
              <a:rPr lang="de-DE" sz="2400" dirty="0" smtClean="0"/>
              <a:t> </a:t>
            </a:r>
            <a:r>
              <a:rPr lang="de-DE" sz="2400" dirty="0" err="1" smtClean="0"/>
              <a:t>program</a:t>
            </a:r>
            <a:r>
              <a:rPr lang="de-DE" sz="2400" dirty="0" smtClean="0"/>
              <a:t> </a:t>
            </a:r>
            <a:r>
              <a:rPr lang="de-DE" sz="2400" dirty="0" err="1" smtClean="0"/>
              <a:t>phases</a:t>
            </a:r>
            <a:endParaRPr lang="de-DE" sz="2400" dirty="0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845608" y="5590728"/>
            <a:ext cx="2214224" cy="360040"/>
          </a:xfrm>
          <a:prstGeom prst="wedgeRectCallout">
            <a:avLst>
              <a:gd name="adj1" fmla="val -22470"/>
              <a:gd name="adj2" fmla="val -119597"/>
            </a:avLst>
          </a:prstGeom>
          <a:solidFill>
            <a:srgbClr val="F5F4C4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 defTabSz="449263" eaLnBrk="1" hangingPunct="1">
              <a:lnSpc>
                <a:spcPct val="100000"/>
              </a:lnSpc>
              <a:spcBef>
                <a:spcPts val="1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 err="1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Initialisation</a:t>
            </a:r>
            <a: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 Phase</a:t>
            </a:r>
            <a:endParaRPr lang="en-US" dirty="0">
              <a:solidFill>
                <a:srgbClr val="000000"/>
              </a:solidFill>
              <a:latin typeface="Univers 45 Light" charset="0"/>
              <a:cs typeface="Bitstream Vera Sans" charset="0"/>
            </a:endParaRP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3347864" y="5590728"/>
            <a:ext cx="2413249" cy="360040"/>
          </a:xfrm>
          <a:prstGeom prst="wedgeRectCallout">
            <a:avLst>
              <a:gd name="adj1" fmla="val 2823"/>
              <a:gd name="adj2" fmla="val -122063"/>
            </a:avLst>
          </a:prstGeom>
          <a:solidFill>
            <a:srgbClr val="F5F4C4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 defTabSz="449263" eaLnBrk="1" hangingPunct="1">
              <a:lnSpc>
                <a:spcPct val="100000"/>
              </a:lnSpc>
              <a:spcBef>
                <a:spcPts val="1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Computation Phase</a:t>
            </a:r>
            <a:endParaRPr lang="en-US" dirty="0">
              <a:solidFill>
                <a:srgbClr val="000000"/>
              </a:solidFill>
              <a:latin typeface="Univers 45 Light" charset="0"/>
              <a:cs typeface="Bitstream Vera Sans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421650" y="2062336"/>
            <a:ext cx="54006" cy="3240360"/>
          </a:xfrm>
          <a:prstGeom prst="rect">
            <a:avLst/>
          </a:prstGeom>
          <a:solidFill>
            <a:srgbClr val="FF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1475656" y="2062336"/>
            <a:ext cx="4392488" cy="3240360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24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4" grpId="0" animBg="1"/>
      <p:bldP spid="4" grpId="1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NPB-MZ-MPI / </a:t>
            </a:r>
            <a:r>
              <a:rPr lang="de-DE" dirty="0" smtClean="0"/>
              <a:t>BT </a:t>
            </a:r>
            <a:r>
              <a:rPr lang="de-DE" dirty="0" err="1" smtClean="0"/>
              <a:t>trace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2256"/>
            <a:ext cx="7956000" cy="4890197"/>
          </a:xfrm>
          <a:prstGeom prst="rect">
            <a:avLst/>
          </a:prstGeom>
        </p:spPr>
      </p:pic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3059832" y="3862536"/>
            <a:ext cx="2808312" cy="1008112"/>
          </a:xfrm>
          <a:prstGeom prst="wedgeRectCallout">
            <a:avLst>
              <a:gd name="adj1" fmla="val -49646"/>
              <a:gd name="adj2" fmla="val 97839"/>
            </a:avLst>
          </a:prstGeom>
          <a:solidFill>
            <a:srgbClr val="F5F4C4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 defTabSz="449263">
              <a:spcBef>
                <a:spcPts val="1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Detailed counter information over time for an </a:t>
            </a:r>
            <a: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individual process</a:t>
            </a:r>
            <a:r>
              <a:rPr lang="en-US" dirty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.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115616" y="838200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Counter Data Timeline</a:t>
            </a:r>
            <a:endParaRPr lang="de-DE" sz="2400" dirty="0"/>
          </a:p>
        </p:txBody>
      </p:sp>
      <p:pic>
        <p:nvPicPr>
          <p:cNvPr id="9" name="Picture 8" descr="500x500_counter_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16" y="874248"/>
            <a:ext cx="396000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5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NPB-MZ-MPI / </a:t>
            </a:r>
            <a:r>
              <a:rPr lang="de-DE" dirty="0" smtClean="0"/>
              <a:t>BT </a:t>
            </a:r>
            <a:r>
              <a:rPr lang="de-DE" dirty="0" err="1" smtClean="0"/>
              <a:t>trace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0" y="1342256"/>
            <a:ext cx="7923600" cy="487028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115616" y="838200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Performance Radar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874248"/>
            <a:ext cx="396000" cy="396000"/>
          </a:xfrm>
          <a:prstGeom prst="rect">
            <a:avLst/>
          </a:prstGeom>
        </p:spPr>
      </p:pic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3059832" y="3718520"/>
            <a:ext cx="2880320" cy="1008112"/>
          </a:xfrm>
          <a:prstGeom prst="wedgeRectCallout">
            <a:avLst>
              <a:gd name="adj1" fmla="val -49646"/>
              <a:gd name="adj2" fmla="val 97839"/>
            </a:avLst>
          </a:prstGeom>
          <a:solidFill>
            <a:srgbClr val="F5F4C4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 defTabSz="449263">
              <a:spcBef>
                <a:spcPts val="1000"/>
              </a:spcBef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Detailed counter information over time </a:t>
            </a:r>
            <a: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for </a:t>
            </a:r>
            <a:b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</a:br>
            <a: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a </a:t>
            </a:r>
            <a:r>
              <a:rPr lang="en-US" dirty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collection of processes.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0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NPB-MZ-MPI / </a:t>
            </a:r>
            <a:r>
              <a:rPr lang="de-DE" dirty="0" smtClean="0"/>
              <a:t>BT </a:t>
            </a:r>
            <a:r>
              <a:rPr lang="de-DE" dirty="0" err="1" smtClean="0"/>
              <a:t>trace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0" y="1342256"/>
            <a:ext cx="7923600" cy="4870283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08840" y="838200"/>
            <a:ext cx="4395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Zoom in: </a:t>
            </a:r>
            <a:r>
              <a:rPr lang="de-DE" sz="2400" dirty="0" err="1" smtClean="0"/>
              <a:t>Inititialisation</a:t>
            </a:r>
            <a:r>
              <a:rPr lang="de-DE" sz="2400" dirty="0" smtClean="0"/>
              <a:t> Phase</a:t>
            </a:r>
            <a:endParaRPr lang="de-DE" sz="2400" dirty="0"/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3059832" y="4222576"/>
            <a:ext cx="2880320" cy="1008112"/>
          </a:xfrm>
          <a:prstGeom prst="wedgeRectCallout">
            <a:avLst>
              <a:gd name="adj1" fmla="val 52682"/>
              <a:gd name="adj2" fmla="val -73882"/>
            </a:avLst>
          </a:prstGeom>
          <a:solidFill>
            <a:srgbClr val="F5F4C4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 defTabSz="449263">
              <a:spcBef>
                <a:spcPts val="1000"/>
              </a:spcBef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Context View:</a:t>
            </a:r>
            <a:b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</a:br>
            <a: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Detailed information about function “initialize_”.</a:t>
            </a:r>
            <a:endParaRPr lang="en-US" dirty="0">
              <a:solidFill>
                <a:srgbClr val="000000"/>
              </a:solidFill>
              <a:latin typeface="Univers 45 Light" charset="0"/>
              <a:cs typeface="Bitstream Vera Sans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10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NPB-MZ-MPI / </a:t>
            </a:r>
            <a:r>
              <a:rPr lang="de-DE" dirty="0" smtClean="0"/>
              <a:t>BT </a:t>
            </a:r>
            <a:r>
              <a:rPr lang="de-DE" dirty="0" err="1" smtClean="0"/>
              <a:t>trace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0" y="1342256"/>
            <a:ext cx="7923600" cy="487028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08840" y="838200"/>
            <a:ext cx="4395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Feature: Find </a:t>
            </a:r>
            <a:r>
              <a:rPr lang="de-DE" sz="2400" dirty="0" err="1" smtClean="0"/>
              <a:t>Function</a:t>
            </a:r>
            <a:endParaRPr lang="de-DE" sz="2400" dirty="0"/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6084168" y="3502496"/>
            <a:ext cx="2448272" cy="1368152"/>
          </a:xfrm>
          <a:prstGeom prst="wedgeRectCallout">
            <a:avLst>
              <a:gd name="adj1" fmla="val -66906"/>
              <a:gd name="adj2" fmla="val 21795"/>
            </a:avLst>
          </a:prstGeom>
          <a:solidFill>
            <a:srgbClr val="F5F4C4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 defTabSz="449263">
              <a:spcBef>
                <a:spcPts val="1000"/>
              </a:spcBef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Execution of function “initialize_” results in higher page fault rates.</a:t>
            </a:r>
            <a:endParaRPr lang="en-US" dirty="0">
              <a:solidFill>
                <a:srgbClr val="000000"/>
              </a:solidFill>
              <a:latin typeface="Univers 45 Light" charset="0"/>
              <a:cs typeface="Bitstream Vera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01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NPB-MZ-MPI / </a:t>
            </a:r>
            <a:r>
              <a:rPr lang="de-DE" dirty="0" smtClean="0"/>
              <a:t>BT </a:t>
            </a:r>
            <a:r>
              <a:rPr lang="de-DE" dirty="0" err="1" smtClean="0"/>
              <a:t>trace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0" y="1342256"/>
            <a:ext cx="7923600" cy="487028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08840" y="838200"/>
            <a:ext cx="4395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/>
              <a:t>Computation</a:t>
            </a:r>
            <a:r>
              <a:rPr lang="de-DE" sz="2400" dirty="0" smtClean="0"/>
              <a:t> Phase</a:t>
            </a:r>
            <a:endParaRPr lang="de-DE" sz="2400" dirty="0"/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6084168" y="3502496"/>
            <a:ext cx="2448272" cy="1368152"/>
          </a:xfrm>
          <a:prstGeom prst="wedgeRectCallout">
            <a:avLst>
              <a:gd name="adj1" fmla="val -66906"/>
              <a:gd name="adj2" fmla="val 21795"/>
            </a:avLst>
          </a:prstGeom>
          <a:solidFill>
            <a:srgbClr val="F5F4C4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 defTabSz="449263">
              <a:spcBef>
                <a:spcPts val="1000"/>
              </a:spcBef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Computation phase results in higher </a:t>
            </a:r>
            <a:r>
              <a:rPr lang="en-US" dirty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f</a:t>
            </a:r>
            <a: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loating point operations.</a:t>
            </a:r>
            <a:endParaRPr lang="en-US" dirty="0">
              <a:solidFill>
                <a:srgbClr val="000000"/>
              </a:solidFill>
              <a:latin typeface="Univers 45 Light" charset="0"/>
              <a:cs typeface="Bitstream Vera Sans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07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NPB-MZ-MPI / </a:t>
            </a:r>
            <a:r>
              <a:rPr lang="de-DE" dirty="0" smtClean="0"/>
              <a:t>BT </a:t>
            </a:r>
            <a:r>
              <a:rPr lang="de-DE" dirty="0" err="1" smtClean="0"/>
              <a:t>trace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0" y="1342256"/>
            <a:ext cx="7923600" cy="4870282"/>
          </a:xfrm>
          <a:prstGeom prst="rect">
            <a:avLst/>
          </a:prstGeom>
        </p:spPr>
      </p:pic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4724880" y="2206352"/>
            <a:ext cx="3809520" cy="2952328"/>
          </a:xfrm>
          <a:custGeom>
            <a:avLst/>
            <a:gdLst>
              <a:gd name="connsiteX0" fmla="*/ 0 w 2448272"/>
              <a:gd name="connsiteY0" fmla="*/ 0 h 1368152"/>
              <a:gd name="connsiteX1" fmla="*/ 408045 w 2448272"/>
              <a:gd name="connsiteY1" fmla="*/ 0 h 1368152"/>
              <a:gd name="connsiteX2" fmla="*/ 408045 w 2448272"/>
              <a:gd name="connsiteY2" fmla="*/ 0 h 1368152"/>
              <a:gd name="connsiteX3" fmla="*/ 1020113 w 2448272"/>
              <a:gd name="connsiteY3" fmla="*/ 0 h 1368152"/>
              <a:gd name="connsiteX4" fmla="*/ 2448272 w 2448272"/>
              <a:gd name="connsiteY4" fmla="*/ 0 h 1368152"/>
              <a:gd name="connsiteX5" fmla="*/ 2448272 w 2448272"/>
              <a:gd name="connsiteY5" fmla="*/ 798089 h 1368152"/>
              <a:gd name="connsiteX6" fmla="*/ 2448272 w 2448272"/>
              <a:gd name="connsiteY6" fmla="*/ 798089 h 1368152"/>
              <a:gd name="connsiteX7" fmla="*/ 2448272 w 2448272"/>
              <a:gd name="connsiteY7" fmla="*/ 1140127 h 1368152"/>
              <a:gd name="connsiteX8" fmla="*/ 2448272 w 2448272"/>
              <a:gd name="connsiteY8" fmla="*/ 1368152 h 1368152"/>
              <a:gd name="connsiteX9" fmla="*/ 1020113 w 2448272"/>
              <a:gd name="connsiteY9" fmla="*/ 1368152 h 1368152"/>
              <a:gd name="connsiteX10" fmla="*/ 408045 w 2448272"/>
              <a:gd name="connsiteY10" fmla="*/ 1368152 h 1368152"/>
              <a:gd name="connsiteX11" fmla="*/ 408045 w 2448272"/>
              <a:gd name="connsiteY11" fmla="*/ 1368152 h 1368152"/>
              <a:gd name="connsiteX12" fmla="*/ 0 w 2448272"/>
              <a:gd name="connsiteY12" fmla="*/ 1368152 h 1368152"/>
              <a:gd name="connsiteX13" fmla="*/ 0 w 2448272"/>
              <a:gd name="connsiteY13" fmla="*/ 1140127 h 1368152"/>
              <a:gd name="connsiteX14" fmla="*/ -413905 w 2448272"/>
              <a:gd name="connsiteY14" fmla="*/ 982265 h 1368152"/>
              <a:gd name="connsiteX15" fmla="*/ 0 w 2448272"/>
              <a:gd name="connsiteY15" fmla="*/ 798089 h 1368152"/>
              <a:gd name="connsiteX16" fmla="*/ 0 w 2448272"/>
              <a:gd name="connsiteY16" fmla="*/ 0 h 1368152"/>
              <a:gd name="connsiteX0" fmla="*/ 413905 w 2862177"/>
              <a:gd name="connsiteY0" fmla="*/ 0 h 1368152"/>
              <a:gd name="connsiteX1" fmla="*/ 821950 w 2862177"/>
              <a:gd name="connsiteY1" fmla="*/ 0 h 1368152"/>
              <a:gd name="connsiteX2" fmla="*/ 821950 w 2862177"/>
              <a:gd name="connsiteY2" fmla="*/ 0 h 1368152"/>
              <a:gd name="connsiteX3" fmla="*/ 1434018 w 2862177"/>
              <a:gd name="connsiteY3" fmla="*/ 0 h 1368152"/>
              <a:gd name="connsiteX4" fmla="*/ 2862177 w 2862177"/>
              <a:gd name="connsiteY4" fmla="*/ 0 h 1368152"/>
              <a:gd name="connsiteX5" fmla="*/ 2862177 w 2862177"/>
              <a:gd name="connsiteY5" fmla="*/ 798089 h 1368152"/>
              <a:gd name="connsiteX6" fmla="*/ 2862177 w 2862177"/>
              <a:gd name="connsiteY6" fmla="*/ 798089 h 1368152"/>
              <a:gd name="connsiteX7" fmla="*/ 2862177 w 2862177"/>
              <a:gd name="connsiteY7" fmla="*/ 1140127 h 1368152"/>
              <a:gd name="connsiteX8" fmla="*/ 2862177 w 2862177"/>
              <a:gd name="connsiteY8" fmla="*/ 1368152 h 1368152"/>
              <a:gd name="connsiteX9" fmla="*/ 1434018 w 2862177"/>
              <a:gd name="connsiteY9" fmla="*/ 1368152 h 1368152"/>
              <a:gd name="connsiteX10" fmla="*/ 821950 w 2862177"/>
              <a:gd name="connsiteY10" fmla="*/ 1368152 h 1368152"/>
              <a:gd name="connsiteX11" fmla="*/ 821950 w 2862177"/>
              <a:gd name="connsiteY11" fmla="*/ 1368152 h 1368152"/>
              <a:gd name="connsiteX12" fmla="*/ 413905 w 2862177"/>
              <a:gd name="connsiteY12" fmla="*/ 1368152 h 1368152"/>
              <a:gd name="connsiteX13" fmla="*/ 413905 w 2862177"/>
              <a:gd name="connsiteY13" fmla="*/ 1140127 h 1368152"/>
              <a:gd name="connsiteX14" fmla="*/ 0 w 2862177"/>
              <a:gd name="connsiteY14" fmla="*/ 982265 h 1368152"/>
              <a:gd name="connsiteX15" fmla="*/ 413905 w 2862177"/>
              <a:gd name="connsiteY15" fmla="*/ 798089 h 1368152"/>
              <a:gd name="connsiteX16" fmla="*/ 402063 w 2862177"/>
              <a:gd name="connsiteY16" fmla="*/ 598502 h 1368152"/>
              <a:gd name="connsiteX17" fmla="*/ 413905 w 2862177"/>
              <a:gd name="connsiteY17" fmla="*/ 0 h 1368152"/>
              <a:gd name="connsiteX0" fmla="*/ 413905 w 2862177"/>
              <a:gd name="connsiteY0" fmla="*/ 0 h 1368152"/>
              <a:gd name="connsiteX1" fmla="*/ 821950 w 2862177"/>
              <a:gd name="connsiteY1" fmla="*/ 0 h 1368152"/>
              <a:gd name="connsiteX2" fmla="*/ 821950 w 2862177"/>
              <a:gd name="connsiteY2" fmla="*/ 0 h 1368152"/>
              <a:gd name="connsiteX3" fmla="*/ 1434018 w 2862177"/>
              <a:gd name="connsiteY3" fmla="*/ 0 h 1368152"/>
              <a:gd name="connsiteX4" fmla="*/ 2862177 w 2862177"/>
              <a:gd name="connsiteY4" fmla="*/ 0 h 1368152"/>
              <a:gd name="connsiteX5" fmla="*/ 2862177 w 2862177"/>
              <a:gd name="connsiteY5" fmla="*/ 798089 h 1368152"/>
              <a:gd name="connsiteX6" fmla="*/ 2862177 w 2862177"/>
              <a:gd name="connsiteY6" fmla="*/ 798089 h 1368152"/>
              <a:gd name="connsiteX7" fmla="*/ 2862177 w 2862177"/>
              <a:gd name="connsiteY7" fmla="*/ 1140127 h 1368152"/>
              <a:gd name="connsiteX8" fmla="*/ 2862177 w 2862177"/>
              <a:gd name="connsiteY8" fmla="*/ 1368152 h 1368152"/>
              <a:gd name="connsiteX9" fmla="*/ 1434018 w 2862177"/>
              <a:gd name="connsiteY9" fmla="*/ 1368152 h 1368152"/>
              <a:gd name="connsiteX10" fmla="*/ 821950 w 2862177"/>
              <a:gd name="connsiteY10" fmla="*/ 1368152 h 1368152"/>
              <a:gd name="connsiteX11" fmla="*/ 821950 w 2862177"/>
              <a:gd name="connsiteY11" fmla="*/ 1368152 h 1368152"/>
              <a:gd name="connsiteX12" fmla="*/ 413905 w 2862177"/>
              <a:gd name="connsiteY12" fmla="*/ 1368152 h 1368152"/>
              <a:gd name="connsiteX13" fmla="*/ 413905 w 2862177"/>
              <a:gd name="connsiteY13" fmla="*/ 1140127 h 1368152"/>
              <a:gd name="connsiteX14" fmla="*/ 0 w 2862177"/>
              <a:gd name="connsiteY14" fmla="*/ 982265 h 1368152"/>
              <a:gd name="connsiteX15" fmla="*/ 413905 w 2862177"/>
              <a:gd name="connsiteY15" fmla="*/ 798089 h 1368152"/>
              <a:gd name="connsiteX16" fmla="*/ 410941 w 2862177"/>
              <a:gd name="connsiteY16" fmla="*/ 500848 h 1368152"/>
              <a:gd name="connsiteX17" fmla="*/ 413905 w 2862177"/>
              <a:gd name="connsiteY17" fmla="*/ 0 h 1368152"/>
              <a:gd name="connsiteX0" fmla="*/ 1361248 w 3809520"/>
              <a:gd name="connsiteY0" fmla="*/ 759781 h 2127933"/>
              <a:gd name="connsiteX1" fmla="*/ 1769293 w 3809520"/>
              <a:gd name="connsiteY1" fmla="*/ 759781 h 2127933"/>
              <a:gd name="connsiteX2" fmla="*/ 1769293 w 3809520"/>
              <a:gd name="connsiteY2" fmla="*/ 759781 h 2127933"/>
              <a:gd name="connsiteX3" fmla="*/ 2381361 w 3809520"/>
              <a:gd name="connsiteY3" fmla="*/ 759781 h 2127933"/>
              <a:gd name="connsiteX4" fmla="*/ 3809520 w 3809520"/>
              <a:gd name="connsiteY4" fmla="*/ 759781 h 2127933"/>
              <a:gd name="connsiteX5" fmla="*/ 3809520 w 3809520"/>
              <a:gd name="connsiteY5" fmla="*/ 1557870 h 2127933"/>
              <a:gd name="connsiteX6" fmla="*/ 3809520 w 3809520"/>
              <a:gd name="connsiteY6" fmla="*/ 1557870 h 2127933"/>
              <a:gd name="connsiteX7" fmla="*/ 3809520 w 3809520"/>
              <a:gd name="connsiteY7" fmla="*/ 1899908 h 2127933"/>
              <a:gd name="connsiteX8" fmla="*/ 3809520 w 3809520"/>
              <a:gd name="connsiteY8" fmla="*/ 2127933 h 2127933"/>
              <a:gd name="connsiteX9" fmla="*/ 2381361 w 3809520"/>
              <a:gd name="connsiteY9" fmla="*/ 2127933 h 2127933"/>
              <a:gd name="connsiteX10" fmla="*/ 1769293 w 3809520"/>
              <a:gd name="connsiteY10" fmla="*/ 2127933 h 2127933"/>
              <a:gd name="connsiteX11" fmla="*/ 1769293 w 3809520"/>
              <a:gd name="connsiteY11" fmla="*/ 2127933 h 2127933"/>
              <a:gd name="connsiteX12" fmla="*/ 1361248 w 3809520"/>
              <a:gd name="connsiteY12" fmla="*/ 2127933 h 2127933"/>
              <a:gd name="connsiteX13" fmla="*/ 1361248 w 3809520"/>
              <a:gd name="connsiteY13" fmla="*/ 1899908 h 2127933"/>
              <a:gd name="connsiteX14" fmla="*/ 947343 w 3809520"/>
              <a:gd name="connsiteY14" fmla="*/ 1742046 h 2127933"/>
              <a:gd name="connsiteX15" fmla="*/ 1361248 w 3809520"/>
              <a:gd name="connsiteY15" fmla="*/ 1557870 h 2127933"/>
              <a:gd name="connsiteX16" fmla="*/ 0 w 3809520"/>
              <a:gd name="connsiteY16" fmla="*/ 0 h 2127933"/>
              <a:gd name="connsiteX17" fmla="*/ 1361248 w 3809520"/>
              <a:gd name="connsiteY17" fmla="*/ 759781 h 2127933"/>
              <a:gd name="connsiteX0" fmla="*/ 1361248 w 3809520"/>
              <a:gd name="connsiteY0" fmla="*/ 759781 h 2443382"/>
              <a:gd name="connsiteX1" fmla="*/ 1769293 w 3809520"/>
              <a:gd name="connsiteY1" fmla="*/ 759781 h 2443382"/>
              <a:gd name="connsiteX2" fmla="*/ 1769293 w 3809520"/>
              <a:gd name="connsiteY2" fmla="*/ 759781 h 2443382"/>
              <a:gd name="connsiteX3" fmla="*/ 2381361 w 3809520"/>
              <a:gd name="connsiteY3" fmla="*/ 759781 h 2443382"/>
              <a:gd name="connsiteX4" fmla="*/ 3809520 w 3809520"/>
              <a:gd name="connsiteY4" fmla="*/ 759781 h 2443382"/>
              <a:gd name="connsiteX5" fmla="*/ 3809520 w 3809520"/>
              <a:gd name="connsiteY5" fmla="*/ 1557870 h 2443382"/>
              <a:gd name="connsiteX6" fmla="*/ 3809520 w 3809520"/>
              <a:gd name="connsiteY6" fmla="*/ 1557870 h 2443382"/>
              <a:gd name="connsiteX7" fmla="*/ 3809520 w 3809520"/>
              <a:gd name="connsiteY7" fmla="*/ 1899908 h 2443382"/>
              <a:gd name="connsiteX8" fmla="*/ 3809520 w 3809520"/>
              <a:gd name="connsiteY8" fmla="*/ 2127933 h 2443382"/>
              <a:gd name="connsiteX9" fmla="*/ 2381361 w 3809520"/>
              <a:gd name="connsiteY9" fmla="*/ 2127933 h 2443382"/>
              <a:gd name="connsiteX10" fmla="*/ 1769293 w 3809520"/>
              <a:gd name="connsiteY10" fmla="*/ 2127933 h 2443382"/>
              <a:gd name="connsiteX11" fmla="*/ 1769293 w 3809520"/>
              <a:gd name="connsiteY11" fmla="*/ 2127933 h 2443382"/>
              <a:gd name="connsiteX12" fmla="*/ 1361248 w 3809520"/>
              <a:gd name="connsiteY12" fmla="*/ 2127933 h 2443382"/>
              <a:gd name="connsiteX13" fmla="*/ 1361248 w 3809520"/>
              <a:gd name="connsiteY13" fmla="*/ 1899908 h 2443382"/>
              <a:gd name="connsiteX14" fmla="*/ 15188 w 3809520"/>
              <a:gd name="connsiteY14" fmla="*/ 2443382 h 2443382"/>
              <a:gd name="connsiteX15" fmla="*/ 1361248 w 3809520"/>
              <a:gd name="connsiteY15" fmla="*/ 1557870 h 2443382"/>
              <a:gd name="connsiteX16" fmla="*/ 0 w 3809520"/>
              <a:gd name="connsiteY16" fmla="*/ 0 h 2443382"/>
              <a:gd name="connsiteX17" fmla="*/ 1361248 w 3809520"/>
              <a:gd name="connsiteY17" fmla="*/ 759781 h 2443382"/>
              <a:gd name="connsiteX0" fmla="*/ 1361248 w 3809520"/>
              <a:gd name="connsiteY0" fmla="*/ 759781 h 2443382"/>
              <a:gd name="connsiteX1" fmla="*/ 1769293 w 3809520"/>
              <a:gd name="connsiteY1" fmla="*/ 759781 h 2443382"/>
              <a:gd name="connsiteX2" fmla="*/ 1769293 w 3809520"/>
              <a:gd name="connsiteY2" fmla="*/ 759781 h 2443382"/>
              <a:gd name="connsiteX3" fmla="*/ 2381361 w 3809520"/>
              <a:gd name="connsiteY3" fmla="*/ 759781 h 2443382"/>
              <a:gd name="connsiteX4" fmla="*/ 3809520 w 3809520"/>
              <a:gd name="connsiteY4" fmla="*/ 759781 h 2443382"/>
              <a:gd name="connsiteX5" fmla="*/ 3809520 w 3809520"/>
              <a:gd name="connsiteY5" fmla="*/ 1557870 h 2443382"/>
              <a:gd name="connsiteX6" fmla="*/ 3809520 w 3809520"/>
              <a:gd name="connsiteY6" fmla="*/ 1557870 h 2443382"/>
              <a:gd name="connsiteX7" fmla="*/ 3809520 w 3809520"/>
              <a:gd name="connsiteY7" fmla="*/ 1899908 h 2443382"/>
              <a:gd name="connsiteX8" fmla="*/ 3809520 w 3809520"/>
              <a:gd name="connsiteY8" fmla="*/ 2127933 h 2443382"/>
              <a:gd name="connsiteX9" fmla="*/ 2381361 w 3809520"/>
              <a:gd name="connsiteY9" fmla="*/ 2127933 h 2443382"/>
              <a:gd name="connsiteX10" fmla="*/ 1769293 w 3809520"/>
              <a:gd name="connsiteY10" fmla="*/ 2127933 h 2443382"/>
              <a:gd name="connsiteX11" fmla="*/ 1769293 w 3809520"/>
              <a:gd name="connsiteY11" fmla="*/ 2127933 h 2443382"/>
              <a:gd name="connsiteX12" fmla="*/ 1361248 w 3809520"/>
              <a:gd name="connsiteY12" fmla="*/ 2127933 h 2443382"/>
              <a:gd name="connsiteX13" fmla="*/ 1361248 w 3809520"/>
              <a:gd name="connsiteY13" fmla="*/ 1899908 h 2443382"/>
              <a:gd name="connsiteX14" fmla="*/ 15188 w 3809520"/>
              <a:gd name="connsiteY14" fmla="*/ 2443382 h 2443382"/>
              <a:gd name="connsiteX15" fmla="*/ 1370125 w 3809520"/>
              <a:gd name="connsiteY15" fmla="*/ 1325232 h 2443382"/>
              <a:gd name="connsiteX16" fmla="*/ 0 w 3809520"/>
              <a:gd name="connsiteY16" fmla="*/ 0 h 2443382"/>
              <a:gd name="connsiteX17" fmla="*/ 1361248 w 3809520"/>
              <a:gd name="connsiteY17" fmla="*/ 759781 h 2443382"/>
              <a:gd name="connsiteX0" fmla="*/ 1361248 w 3809520"/>
              <a:gd name="connsiteY0" fmla="*/ 759781 h 2443382"/>
              <a:gd name="connsiteX1" fmla="*/ 1769293 w 3809520"/>
              <a:gd name="connsiteY1" fmla="*/ 759781 h 2443382"/>
              <a:gd name="connsiteX2" fmla="*/ 1769293 w 3809520"/>
              <a:gd name="connsiteY2" fmla="*/ 759781 h 2443382"/>
              <a:gd name="connsiteX3" fmla="*/ 2381361 w 3809520"/>
              <a:gd name="connsiteY3" fmla="*/ 759781 h 2443382"/>
              <a:gd name="connsiteX4" fmla="*/ 3809520 w 3809520"/>
              <a:gd name="connsiteY4" fmla="*/ 759781 h 2443382"/>
              <a:gd name="connsiteX5" fmla="*/ 3809520 w 3809520"/>
              <a:gd name="connsiteY5" fmla="*/ 1557870 h 2443382"/>
              <a:gd name="connsiteX6" fmla="*/ 3809520 w 3809520"/>
              <a:gd name="connsiteY6" fmla="*/ 1557870 h 2443382"/>
              <a:gd name="connsiteX7" fmla="*/ 3809520 w 3809520"/>
              <a:gd name="connsiteY7" fmla="*/ 1899908 h 2443382"/>
              <a:gd name="connsiteX8" fmla="*/ 3809520 w 3809520"/>
              <a:gd name="connsiteY8" fmla="*/ 2127933 h 2443382"/>
              <a:gd name="connsiteX9" fmla="*/ 2381361 w 3809520"/>
              <a:gd name="connsiteY9" fmla="*/ 2127933 h 2443382"/>
              <a:gd name="connsiteX10" fmla="*/ 1769293 w 3809520"/>
              <a:gd name="connsiteY10" fmla="*/ 2127933 h 2443382"/>
              <a:gd name="connsiteX11" fmla="*/ 1769293 w 3809520"/>
              <a:gd name="connsiteY11" fmla="*/ 2127933 h 2443382"/>
              <a:gd name="connsiteX12" fmla="*/ 1361248 w 3809520"/>
              <a:gd name="connsiteY12" fmla="*/ 2127933 h 2443382"/>
              <a:gd name="connsiteX13" fmla="*/ 1361248 w 3809520"/>
              <a:gd name="connsiteY13" fmla="*/ 1899908 h 2443382"/>
              <a:gd name="connsiteX14" fmla="*/ 15188 w 3809520"/>
              <a:gd name="connsiteY14" fmla="*/ 2443382 h 2443382"/>
              <a:gd name="connsiteX15" fmla="*/ 1370125 w 3809520"/>
              <a:gd name="connsiteY15" fmla="*/ 1365342 h 2443382"/>
              <a:gd name="connsiteX16" fmla="*/ 0 w 3809520"/>
              <a:gd name="connsiteY16" fmla="*/ 0 h 2443382"/>
              <a:gd name="connsiteX17" fmla="*/ 1361248 w 3809520"/>
              <a:gd name="connsiteY17" fmla="*/ 759781 h 2443382"/>
              <a:gd name="connsiteX0" fmla="*/ 1361248 w 3809520"/>
              <a:gd name="connsiteY0" fmla="*/ 759781 h 2443382"/>
              <a:gd name="connsiteX1" fmla="*/ 1769293 w 3809520"/>
              <a:gd name="connsiteY1" fmla="*/ 759781 h 2443382"/>
              <a:gd name="connsiteX2" fmla="*/ 1769293 w 3809520"/>
              <a:gd name="connsiteY2" fmla="*/ 759781 h 2443382"/>
              <a:gd name="connsiteX3" fmla="*/ 2381361 w 3809520"/>
              <a:gd name="connsiteY3" fmla="*/ 759781 h 2443382"/>
              <a:gd name="connsiteX4" fmla="*/ 3809520 w 3809520"/>
              <a:gd name="connsiteY4" fmla="*/ 759781 h 2443382"/>
              <a:gd name="connsiteX5" fmla="*/ 3809520 w 3809520"/>
              <a:gd name="connsiteY5" fmla="*/ 1557870 h 2443382"/>
              <a:gd name="connsiteX6" fmla="*/ 3809520 w 3809520"/>
              <a:gd name="connsiteY6" fmla="*/ 1557870 h 2443382"/>
              <a:gd name="connsiteX7" fmla="*/ 3809520 w 3809520"/>
              <a:gd name="connsiteY7" fmla="*/ 1899908 h 2443382"/>
              <a:gd name="connsiteX8" fmla="*/ 3809520 w 3809520"/>
              <a:gd name="connsiteY8" fmla="*/ 2127933 h 2443382"/>
              <a:gd name="connsiteX9" fmla="*/ 2381361 w 3809520"/>
              <a:gd name="connsiteY9" fmla="*/ 2127933 h 2443382"/>
              <a:gd name="connsiteX10" fmla="*/ 1769293 w 3809520"/>
              <a:gd name="connsiteY10" fmla="*/ 2127933 h 2443382"/>
              <a:gd name="connsiteX11" fmla="*/ 1769293 w 3809520"/>
              <a:gd name="connsiteY11" fmla="*/ 2127933 h 2443382"/>
              <a:gd name="connsiteX12" fmla="*/ 1361248 w 3809520"/>
              <a:gd name="connsiteY12" fmla="*/ 1899908 h 2443382"/>
              <a:gd name="connsiteX13" fmla="*/ 15188 w 3809520"/>
              <a:gd name="connsiteY13" fmla="*/ 2443382 h 2443382"/>
              <a:gd name="connsiteX14" fmla="*/ 1370125 w 3809520"/>
              <a:gd name="connsiteY14" fmla="*/ 1365342 h 2443382"/>
              <a:gd name="connsiteX15" fmla="*/ 0 w 3809520"/>
              <a:gd name="connsiteY15" fmla="*/ 0 h 2443382"/>
              <a:gd name="connsiteX16" fmla="*/ 1361248 w 3809520"/>
              <a:gd name="connsiteY16" fmla="*/ 759781 h 2443382"/>
              <a:gd name="connsiteX0" fmla="*/ 1361248 w 3809520"/>
              <a:gd name="connsiteY0" fmla="*/ 759781 h 2443382"/>
              <a:gd name="connsiteX1" fmla="*/ 1769293 w 3809520"/>
              <a:gd name="connsiteY1" fmla="*/ 759781 h 2443382"/>
              <a:gd name="connsiteX2" fmla="*/ 1769293 w 3809520"/>
              <a:gd name="connsiteY2" fmla="*/ 759781 h 2443382"/>
              <a:gd name="connsiteX3" fmla="*/ 2381361 w 3809520"/>
              <a:gd name="connsiteY3" fmla="*/ 759781 h 2443382"/>
              <a:gd name="connsiteX4" fmla="*/ 3809520 w 3809520"/>
              <a:gd name="connsiteY4" fmla="*/ 759781 h 2443382"/>
              <a:gd name="connsiteX5" fmla="*/ 3809520 w 3809520"/>
              <a:gd name="connsiteY5" fmla="*/ 1557870 h 2443382"/>
              <a:gd name="connsiteX6" fmla="*/ 3809520 w 3809520"/>
              <a:gd name="connsiteY6" fmla="*/ 1557870 h 2443382"/>
              <a:gd name="connsiteX7" fmla="*/ 3809520 w 3809520"/>
              <a:gd name="connsiteY7" fmla="*/ 1899908 h 2443382"/>
              <a:gd name="connsiteX8" fmla="*/ 3809520 w 3809520"/>
              <a:gd name="connsiteY8" fmla="*/ 2127933 h 2443382"/>
              <a:gd name="connsiteX9" fmla="*/ 2381361 w 3809520"/>
              <a:gd name="connsiteY9" fmla="*/ 2127933 h 2443382"/>
              <a:gd name="connsiteX10" fmla="*/ 1769293 w 3809520"/>
              <a:gd name="connsiteY10" fmla="*/ 2127933 h 2443382"/>
              <a:gd name="connsiteX11" fmla="*/ 1769293 w 3809520"/>
              <a:gd name="connsiteY11" fmla="*/ 2127933 h 2443382"/>
              <a:gd name="connsiteX12" fmla="*/ 1387881 w 3809520"/>
              <a:gd name="connsiteY12" fmla="*/ 2140569 h 2443382"/>
              <a:gd name="connsiteX13" fmla="*/ 15188 w 3809520"/>
              <a:gd name="connsiteY13" fmla="*/ 2443382 h 2443382"/>
              <a:gd name="connsiteX14" fmla="*/ 1370125 w 3809520"/>
              <a:gd name="connsiteY14" fmla="*/ 1365342 h 2443382"/>
              <a:gd name="connsiteX15" fmla="*/ 0 w 3809520"/>
              <a:gd name="connsiteY15" fmla="*/ 0 h 2443382"/>
              <a:gd name="connsiteX16" fmla="*/ 1361248 w 3809520"/>
              <a:gd name="connsiteY16" fmla="*/ 759781 h 2443382"/>
              <a:gd name="connsiteX0" fmla="*/ 1361248 w 3809520"/>
              <a:gd name="connsiteY0" fmla="*/ 759781 h 2443382"/>
              <a:gd name="connsiteX1" fmla="*/ 1769293 w 3809520"/>
              <a:gd name="connsiteY1" fmla="*/ 759781 h 2443382"/>
              <a:gd name="connsiteX2" fmla="*/ 1769293 w 3809520"/>
              <a:gd name="connsiteY2" fmla="*/ 759781 h 2443382"/>
              <a:gd name="connsiteX3" fmla="*/ 2381361 w 3809520"/>
              <a:gd name="connsiteY3" fmla="*/ 759781 h 2443382"/>
              <a:gd name="connsiteX4" fmla="*/ 3809520 w 3809520"/>
              <a:gd name="connsiteY4" fmla="*/ 759781 h 2443382"/>
              <a:gd name="connsiteX5" fmla="*/ 3809520 w 3809520"/>
              <a:gd name="connsiteY5" fmla="*/ 1557870 h 2443382"/>
              <a:gd name="connsiteX6" fmla="*/ 3809520 w 3809520"/>
              <a:gd name="connsiteY6" fmla="*/ 1557870 h 2443382"/>
              <a:gd name="connsiteX7" fmla="*/ 3809520 w 3809520"/>
              <a:gd name="connsiteY7" fmla="*/ 1899908 h 2443382"/>
              <a:gd name="connsiteX8" fmla="*/ 3809520 w 3809520"/>
              <a:gd name="connsiteY8" fmla="*/ 2127933 h 2443382"/>
              <a:gd name="connsiteX9" fmla="*/ 2381361 w 3809520"/>
              <a:gd name="connsiteY9" fmla="*/ 2127933 h 2443382"/>
              <a:gd name="connsiteX10" fmla="*/ 1769293 w 3809520"/>
              <a:gd name="connsiteY10" fmla="*/ 2127933 h 2443382"/>
              <a:gd name="connsiteX11" fmla="*/ 1769293 w 3809520"/>
              <a:gd name="connsiteY11" fmla="*/ 2127933 h 2443382"/>
              <a:gd name="connsiteX12" fmla="*/ 1387881 w 3809520"/>
              <a:gd name="connsiteY12" fmla="*/ 2140569 h 2443382"/>
              <a:gd name="connsiteX13" fmla="*/ 15188 w 3809520"/>
              <a:gd name="connsiteY13" fmla="*/ 2443382 h 2443382"/>
              <a:gd name="connsiteX14" fmla="*/ 1370125 w 3809520"/>
              <a:gd name="connsiteY14" fmla="*/ 1365342 h 2443382"/>
              <a:gd name="connsiteX15" fmla="*/ 0 w 3809520"/>
              <a:gd name="connsiteY15" fmla="*/ 0 h 2443382"/>
              <a:gd name="connsiteX16" fmla="*/ 1361248 w 3809520"/>
              <a:gd name="connsiteY16" fmla="*/ 759781 h 2443382"/>
              <a:gd name="connsiteX0" fmla="*/ 1361248 w 3809520"/>
              <a:gd name="connsiteY0" fmla="*/ 759781 h 2443382"/>
              <a:gd name="connsiteX1" fmla="*/ 1769293 w 3809520"/>
              <a:gd name="connsiteY1" fmla="*/ 759781 h 2443382"/>
              <a:gd name="connsiteX2" fmla="*/ 1769293 w 3809520"/>
              <a:gd name="connsiteY2" fmla="*/ 759781 h 2443382"/>
              <a:gd name="connsiteX3" fmla="*/ 2381361 w 3809520"/>
              <a:gd name="connsiteY3" fmla="*/ 759781 h 2443382"/>
              <a:gd name="connsiteX4" fmla="*/ 3809520 w 3809520"/>
              <a:gd name="connsiteY4" fmla="*/ 759781 h 2443382"/>
              <a:gd name="connsiteX5" fmla="*/ 3809520 w 3809520"/>
              <a:gd name="connsiteY5" fmla="*/ 1557870 h 2443382"/>
              <a:gd name="connsiteX6" fmla="*/ 3809520 w 3809520"/>
              <a:gd name="connsiteY6" fmla="*/ 1557870 h 2443382"/>
              <a:gd name="connsiteX7" fmla="*/ 3809520 w 3809520"/>
              <a:gd name="connsiteY7" fmla="*/ 1899908 h 2443382"/>
              <a:gd name="connsiteX8" fmla="*/ 3809520 w 3809520"/>
              <a:gd name="connsiteY8" fmla="*/ 2127933 h 2443382"/>
              <a:gd name="connsiteX9" fmla="*/ 2381361 w 3809520"/>
              <a:gd name="connsiteY9" fmla="*/ 2127933 h 2443382"/>
              <a:gd name="connsiteX10" fmla="*/ 1769293 w 3809520"/>
              <a:gd name="connsiteY10" fmla="*/ 2127933 h 2443382"/>
              <a:gd name="connsiteX11" fmla="*/ 1769293 w 3809520"/>
              <a:gd name="connsiteY11" fmla="*/ 2127933 h 2443382"/>
              <a:gd name="connsiteX12" fmla="*/ 1387881 w 3809520"/>
              <a:gd name="connsiteY12" fmla="*/ 2140569 h 2443382"/>
              <a:gd name="connsiteX13" fmla="*/ 15188 w 3809520"/>
              <a:gd name="connsiteY13" fmla="*/ 2443382 h 2443382"/>
              <a:gd name="connsiteX14" fmla="*/ 1370125 w 3809520"/>
              <a:gd name="connsiteY14" fmla="*/ 1365342 h 2443382"/>
              <a:gd name="connsiteX15" fmla="*/ 0 w 3809520"/>
              <a:gd name="connsiteY15" fmla="*/ 0 h 2443382"/>
              <a:gd name="connsiteX16" fmla="*/ 1361248 w 3809520"/>
              <a:gd name="connsiteY16" fmla="*/ 759781 h 2443382"/>
              <a:gd name="connsiteX0" fmla="*/ 1361248 w 3809520"/>
              <a:gd name="connsiteY0" fmla="*/ 759781 h 2443382"/>
              <a:gd name="connsiteX1" fmla="*/ 1769293 w 3809520"/>
              <a:gd name="connsiteY1" fmla="*/ 759781 h 2443382"/>
              <a:gd name="connsiteX2" fmla="*/ 1769293 w 3809520"/>
              <a:gd name="connsiteY2" fmla="*/ 759781 h 2443382"/>
              <a:gd name="connsiteX3" fmla="*/ 2381361 w 3809520"/>
              <a:gd name="connsiteY3" fmla="*/ 759781 h 2443382"/>
              <a:gd name="connsiteX4" fmla="*/ 3809520 w 3809520"/>
              <a:gd name="connsiteY4" fmla="*/ 759781 h 2443382"/>
              <a:gd name="connsiteX5" fmla="*/ 3809520 w 3809520"/>
              <a:gd name="connsiteY5" fmla="*/ 1557870 h 2443382"/>
              <a:gd name="connsiteX6" fmla="*/ 3809520 w 3809520"/>
              <a:gd name="connsiteY6" fmla="*/ 1557870 h 2443382"/>
              <a:gd name="connsiteX7" fmla="*/ 3809520 w 3809520"/>
              <a:gd name="connsiteY7" fmla="*/ 1899908 h 2443382"/>
              <a:gd name="connsiteX8" fmla="*/ 3809520 w 3809520"/>
              <a:gd name="connsiteY8" fmla="*/ 2127933 h 2443382"/>
              <a:gd name="connsiteX9" fmla="*/ 2381361 w 3809520"/>
              <a:gd name="connsiteY9" fmla="*/ 2127933 h 2443382"/>
              <a:gd name="connsiteX10" fmla="*/ 1769293 w 3809520"/>
              <a:gd name="connsiteY10" fmla="*/ 2127933 h 2443382"/>
              <a:gd name="connsiteX11" fmla="*/ 1769293 w 3809520"/>
              <a:gd name="connsiteY11" fmla="*/ 2127933 h 2443382"/>
              <a:gd name="connsiteX12" fmla="*/ 1370126 w 3809520"/>
              <a:gd name="connsiteY12" fmla="*/ 2108481 h 2443382"/>
              <a:gd name="connsiteX13" fmla="*/ 15188 w 3809520"/>
              <a:gd name="connsiteY13" fmla="*/ 2443382 h 2443382"/>
              <a:gd name="connsiteX14" fmla="*/ 1370125 w 3809520"/>
              <a:gd name="connsiteY14" fmla="*/ 1365342 h 2443382"/>
              <a:gd name="connsiteX15" fmla="*/ 0 w 3809520"/>
              <a:gd name="connsiteY15" fmla="*/ 0 h 2443382"/>
              <a:gd name="connsiteX16" fmla="*/ 1361248 w 3809520"/>
              <a:gd name="connsiteY16" fmla="*/ 759781 h 2443382"/>
              <a:gd name="connsiteX0" fmla="*/ 1361248 w 3809520"/>
              <a:gd name="connsiteY0" fmla="*/ 759781 h 2443382"/>
              <a:gd name="connsiteX1" fmla="*/ 1769293 w 3809520"/>
              <a:gd name="connsiteY1" fmla="*/ 759781 h 2443382"/>
              <a:gd name="connsiteX2" fmla="*/ 1769293 w 3809520"/>
              <a:gd name="connsiteY2" fmla="*/ 759781 h 2443382"/>
              <a:gd name="connsiteX3" fmla="*/ 2381361 w 3809520"/>
              <a:gd name="connsiteY3" fmla="*/ 759781 h 2443382"/>
              <a:gd name="connsiteX4" fmla="*/ 3809520 w 3809520"/>
              <a:gd name="connsiteY4" fmla="*/ 759781 h 2443382"/>
              <a:gd name="connsiteX5" fmla="*/ 3809520 w 3809520"/>
              <a:gd name="connsiteY5" fmla="*/ 1557870 h 2443382"/>
              <a:gd name="connsiteX6" fmla="*/ 3809520 w 3809520"/>
              <a:gd name="connsiteY6" fmla="*/ 1557870 h 2443382"/>
              <a:gd name="connsiteX7" fmla="*/ 3809520 w 3809520"/>
              <a:gd name="connsiteY7" fmla="*/ 1899908 h 2443382"/>
              <a:gd name="connsiteX8" fmla="*/ 3809520 w 3809520"/>
              <a:gd name="connsiteY8" fmla="*/ 2127933 h 2443382"/>
              <a:gd name="connsiteX9" fmla="*/ 2381361 w 3809520"/>
              <a:gd name="connsiteY9" fmla="*/ 2127933 h 2443382"/>
              <a:gd name="connsiteX10" fmla="*/ 1769293 w 3809520"/>
              <a:gd name="connsiteY10" fmla="*/ 2127933 h 2443382"/>
              <a:gd name="connsiteX11" fmla="*/ 1769293 w 3809520"/>
              <a:gd name="connsiteY11" fmla="*/ 2127933 h 2443382"/>
              <a:gd name="connsiteX12" fmla="*/ 1370126 w 3809520"/>
              <a:gd name="connsiteY12" fmla="*/ 2124525 h 2443382"/>
              <a:gd name="connsiteX13" fmla="*/ 15188 w 3809520"/>
              <a:gd name="connsiteY13" fmla="*/ 2443382 h 2443382"/>
              <a:gd name="connsiteX14" fmla="*/ 1370125 w 3809520"/>
              <a:gd name="connsiteY14" fmla="*/ 1365342 h 2443382"/>
              <a:gd name="connsiteX15" fmla="*/ 0 w 3809520"/>
              <a:gd name="connsiteY15" fmla="*/ 0 h 2443382"/>
              <a:gd name="connsiteX16" fmla="*/ 1361248 w 3809520"/>
              <a:gd name="connsiteY16" fmla="*/ 759781 h 2443382"/>
              <a:gd name="connsiteX0" fmla="*/ 1361248 w 3809520"/>
              <a:gd name="connsiteY0" fmla="*/ 759781 h 2443382"/>
              <a:gd name="connsiteX1" fmla="*/ 1769293 w 3809520"/>
              <a:gd name="connsiteY1" fmla="*/ 759781 h 2443382"/>
              <a:gd name="connsiteX2" fmla="*/ 1769293 w 3809520"/>
              <a:gd name="connsiteY2" fmla="*/ 759781 h 2443382"/>
              <a:gd name="connsiteX3" fmla="*/ 2381361 w 3809520"/>
              <a:gd name="connsiteY3" fmla="*/ 759781 h 2443382"/>
              <a:gd name="connsiteX4" fmla="*/ 3809520 w 3809520"/>
              <a:gd name="connsiteY4" fmla="*/ 759781 h 2443382"/>
              <a:gd name="connsiteX5" fmla="*/ 3809520 w 3809520"/>
              <a:gd name="connsiteY5" fmla="*/ 1557870 h 2443382"/>
              <a:gd name="connsiteX6" fmla="*/ 3809520 w 3809520"/>
              <a:gd name="connsiteY6" fmla="*/ 1557870 h 2443382"/>
              <a:gd name="connsiteX7" fmla="*/ 3809520 w 3809520"/>
              <a:gd name="connsiteY7" fmla="*/ 1899908 h 2443382"/>
              <a:gd name="connsiteX8" fmla="*/ 3809520 w 3809520"/>
              <a:gd name="connsiteY8" fmla="*/ 2127933 h 2443382"/>
              <a:gd name="connsiteX9" fmla="*/ 2381361 w 3809520"/>
              <a:gd name="connsiteY9" fmla="*/ 2127933 h 2443382"/>
              <a:gd name="connsiteX10" fmla="*/ 1769293 w 3809520"/>
              <a:gd name="connsiteY10" fmla="*/ 2127933 h 2443382"/>
              <a:gd name="connsiteX11" fmla="*/ 1769293 w 3809520"/>
              <a:gd name="connsiteY11" fmla="*/ 2127933 h 2443382"/>
              <a:gd name="connsiteX12" fmla="*/ 1370126 w 3809520"/>
              <a:gd name="connsiteY12" fmla="*/ 2124525 h 2443382"/>
              <a:gd name="connsiteX13" fmla="*/ 15188 w 3809520"/>
              <a:gd name="connsiteY13" fmla="*/ 2443382 h 2443382"/>
              <a:gd name="connsiteX14" fmla="*/ 1352370 w 3809520"/>
              <a:gd name="connsiteY14" fmla="*/ 1453584 h 2443382"/>
              <a:gd name="connsiteX15" fmla="*/ 0 w 3809520"/>
              <a:gd name="connsiteY15" fmla="*/ 0 h 2443382"/>
              <a:gd name="connsiteX16" fmla="*/ 1361248 w 3809520"/>
              <a:gd name="connsiteY16" fmla="*/ 759781 h 244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09520" h="2443382">
                <a:moveTo>
                  <a:pt x="1361248" y="759781"/>
                </a:moveTo>
                <a:lnTo>
                  <a:pt x="1769293" y="759781"/>
                </a:lnTo>
                <a:lnTo>
                  <a:pt x="1769293" y="759781"/>
                </a:lnTo>
                <a:lnTo>
                  <a:pt x="2381361" y="759781"/>
                </a:lnTo>
                <a:lnTo>
                  <a:pt x="3809520" y="759781"/>
                </a:lnTo>
                <a:lnTo>
                  <a:pt x="3809520" y="1557870"/>
                </a:lnTo>
                <a:lnTo>
                  <a:pt x="3809520" y="1557870"/>
                </a:lnTo>
                <a:lnTo>
                  <a:pt x="3809520" y="1899908"/>
                </a:lnTo>
                <a:lnTo>
                  <a:pt x="3809520" y="2127933"/>
                </a:lnTo>
                <a:lnTo>
                  <a:pt x="2381361" y="2127933"/>
                </a:lnTo>
                <a:lnTo>
                  <a:pt x="1769293" y="2127933"/>
                </a:lnTo>
                <a:lnTo>
                  <a:pt x="1769293" y="2127933"/>
                </a:lnTo>
                <a:lnTo>
                  <a:pt x="1370126" y="2124525"/>
                </a:lnTo>
                <a:lnTo>
                  <a:pt x="15188" y="2443382"/>
                </a:lnTo>
                <a:lnTo>
                  <a:pt x="1352370" y="1453584"/>
                </a:lnTo>
                <a:lnTo>
                  <a:pt x="0" y="0"/>
                </a:lnTo>
                <a:lnTo>
                  <a:pt x="1361248" y="759781"/>
                </a:lnTo>
                <a:close/>
              </a:path>
            </a:pathLst>
          </a:custGeom>
          <a:solidFill>
            <a:srgbClr val="F5F4C4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 defTabSz="449263">
              <a:spcBef>
                <a:spcPts val="1000"/>
              </a:spcBef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                       </a:t>
            </a:r>
            <a:b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</a:br>
            <a: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                      </a:t>
            </a:r>
            <a:b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</a:br>
            <a: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                      MPI communication</a:t>
            </a:r>
            <a:b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</a:br>
            <a: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                     results in lower</a:t>
            </a:r>
            <a:b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</a:br>
            <a: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                      floating point</a:t>
            </a:r>
            <a:b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</a:br>
            <a: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                       operations.</a:t>
            </a:r>
            <a:endParaRPr lang="en-US" dirty="0">
              <a:solidFill>
                <a:srgbClr val="000000"/>
              </a:solidFill>
              <a:latin typeface="Univers 45 Light" charset="0"/>
              <a:cs typeface="Bitstream Vera Sans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08840" y="838200"/>
            <a:ext cx="4395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Zoom in: </a:t>
            </a:r>
            <a:r>
              <a:rPr lang="de-DE" sz="2400" dirty="0" err="1" smtClean="0"/>
              <a:t>Computation</a:t>
            </a:r>
            <a:r>
              <a:rPr lang="de-DE" sz="2400" dirty="0" smtClean="0"/>
              <a:t> Phase</a:t>
            </a:r>
            <a:endParaRPr lang="de-DE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52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Open|SpeedShop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Krell</a:t>
            </a:r>
            <a:r>
              <a:rPr lang="en-US" dirty="0" smtClean="0"/>
              <a:t> </a:t>
            </a:r>
            <a:r>
              <a:rPr lang="en-US" dirty="0" smtClean="0"/>
              <a:t>Institute (USA)</a:t>
            </a:r>
          </a:p>
          <a:p>
            <a:r>
              <a:rPr lang="en-US" dirty="0">
                <a:solidFill>
                  <a:schemeClr val="accent2"/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accent2"/>
                </a:solidFill>
                <a:hlinkClick r:id="rId2"/>
              </a:rPr>
              <a:t>www.openspeedshop.org</a:t>
            </a:r>
            <a:r>
              <a:rPr lang="en-US" dirty="0" smtClean="0">
                <a:solidFill>
                  <a:schemeClr val="accent2"/>
                </a:solidFill>
              </a:rPr>
              <a:t>  </a:t>
            </a:r>
            <a:endParaRPr lang="en-GB" dirty="0"/>
          </a:p>
          <a:p>
            <a:endParaRPr lang="en-US" dirty="0"/>
          </a:p>
        </p:txBody>
      </p:sp>
      <p:pic>
        <p:nvPicPr>
          <p:cNvPr id="4" name="Picture 3" descr="image_1352308541603135230854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234" y="5614905"/>
            <a:ext cx="3215166" cy="557295"/>
          </a:xfrm>
          <a:prstGeom prst="rect">
            <a:avLst/>
          </a:prstGeom>
        </p:spPr>
      </p:pic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/>
              </a:rPr>
              <a:t>Parallel Performance Tools: A Short Course, </a:t>
            </a:r>
            <a:r>
              <a:rPr lang="en-US" dirty="0" err="1" smtClean="0">
                <a:latin typeface="Times New Roman"/>
              </a:rPr>
              <a:t>Beihang</a:t>
            </a:r>
            <a:r>
              <a:rPr lang="en-US" dirty="0" smtClean="0">
                <a:latin typeface="Times New Roman"/>
              </a:rPr>
              <a:t>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842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NPB-MZ-MPI / </a:t>
            </a:r>
            <a:r>
              <a:rPr lang="de-DE" dirty="0" smtClean="0"/>
              <a:t>BT </a:t>
            </a:r>
            <a:r>
              <a:rPr lang="de-DE" dirty="0" err="1" smtClean="0"/>
              <a:t>trace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2256"/>
            <a:ext cx="7923600" cy="487028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08840" y="838200"/>
            <a:ext cx="4395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Zoom in: </a:t>
            </a:r>
            <a:r>
              <a:rPr lang="de-DE" sz="2400" dirty="0" err="1" smtClean="0"/>
              <a:t>Finalisation</a:t>
            </a:r>
            <a:r>
              <a:rPr lang="de-DE" sz="2400" dirty="0" smtClean="0"/>
              <a:t> </a:t>
            </a:r>
            <a:r>
              <a:rPr lang="de-DE" sz="2400" dirty="0"/>
              <a:t>P</a:t>
            </a:r>
            <a:r>
              <a:rPr lang="de-DE" sz="2400" dirty="0" smtClean="0"/>
              <a:t>hase</a:t>
            </a:r>
            <a:endParaRPr lang="de-DE" sz="2400" dirty="0"/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5652120" y="3574504"/>
            <a:ext cx="2448272" cy="733212"/>
          </a:xfrm>
          <a:prstGeom prst="wedgeRectCallout">
            <a:avLst>
              <a:gd name="adj1" fmla="val -111145"/>
              <a:gd name="adj2" fmla="val -197359"/>
            </a:avLst>
          </a:prstGeom>
          <a:solidFill>
            <a:srgbClr val="F5F4C4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 defTabSz="449263">
              <a:spcBef>
                <a:spcPts val="1000"/>
              </a:spcBef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“Early reduce” bottleneck.</a:t>
            </a:r>
            <a:endParaRPr lang="en-US" dirty="0">
              <a:solidFill>
                <a:srgbClr val="000000"/>
              </a:solidFill>
              <a:latin typeface="Univers 45 Light" charset="0"/>
              <a:cs typeface="Bitstream Vera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72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NPB-MZ-MPI / </a:t>
            </a:r>
            <a:r>
              <a:rPr lang="de-DE" dirty="0" smtClean="0"/>
              <a:t>BT </a:t>
            </a:r>
            <a:r>
              <a:rPr lang="de-DE" dirty="0" err="1" smtClean="0"/>
              <a:t>trace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0" y="1342256"/>
            <a:ext cx="7923600" cy="487028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115616" y="838200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/>
              <a:t>Process</a:t>
            </a:r>
            <a:r>
              <a:rPr lang="de-DE" sz="2400" dirty="0" smtClean="0"/>
              <a:t> Summary</a:t>
            </a:r>
            <a:endParaRPr lang="de-DE" sz="2400" dirty="0"/>
          </a:p>
        </p:txBody>
      </p:sp>
      <p:pic>
        <p:nvPicPr>
          <p:cNvPr id="8" name="Picture 6" descr="500x500_process_summary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74248"/>
            <a:ext cx="396000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611560" y="2638399"/>
            <a:ext cx="3024336" cy="1512169"/>
          </a:xfrm>
          <a:prstGeom prst="wedgeRectCallout">
            <a:avLst>
              <a:gd name="adj1" fmla="val 103632"/>
              <a:gd name="adj2" fmla="val -53800"/>
            </a:avLst>
          </a:prstGeom>
          <a:solidFill>
            <a:srgbClr val="F5F4C4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 defTabSz="449263">
              <a:spcBef>
                <a:spcPts val="1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/>
            </a:r>
            <a:b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</a:br>
            <a:r>
              <a:rPr lang="en-US" b="1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Function Summary</a:t>
            </a:r>
            <a: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: Overview </a:t>
            </a:r>
            <a:r>
              <a:rPr lang="en-US" dirty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of the accumulated information across all functions and for a collection of  processes.</a:t>
            </a:r>
          </a:p>
          <a:p>
            <a:pPr algn="ctr" defTabSz="449263">
              <a:spcBef>
                <a:spcPts val="1000"/>
              </a:spcBef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dirty="0">
              <a:solidFill>
                <a:srgbClr val="000000"/>
              </a:solidFill>
              <a:latin typeface="Univers 45 Light" charset="0"/>
              <a:cs typeface="Bitstream Vera Sans" charset="0"/>
            </a:endParaRPr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5220072" y="2710408"/>
            <a:ext cx="3312368" cy="1512169"/>
          </a:xfrm>
          <a:prstGeom prst="wedgeRectCallout">
            <a:avLst>
              <a:gd name="adj1" fmla="val -61045"/>
              <a:gd name="adj2" fmla="val 47178"/>
            </a:avLst>
          </a:prstGeom>
          <a:solidFill>
            <a:srgbClr val="F5F4C4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/>
            </a:r>
            <a:b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</a:br>
            <a:r>
              <a:rPr lang="en-US" b="1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Process Summary</a:t>
            </a:r>
            <a: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:</a:t>
            </a:r>
            <a:b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</a:br>
            <a: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Overview </a:t>
            </a:r>
            <a:r>
              <a:rPr lang="en-US" dirty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of </a:t>
            </a:r>
            <a: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the</a:t>
            </a:r>
            <a:b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</a:br>
            <a:r>
              <a:rPr lang="en-US" dirty="0" smtClean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accumulated </a:t>
            </a:r>
            <a:r>
              <a:rPr lang="en-US" dirty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information across all functions and </a:t>
            </a:r>
            <a:r>
              <a:rPr lang="en-US" dirty="0">
                <a:ea typeface="ＭＳ Ｐゴシック" pitchFamily="17" charset="-128"/>
                <a:cs typeface="ＭＳ Ｐゴシック" pitchFamily="17" charset="-128"/>
              </a:rPr>
              <a:t>for every </a:t>
            </a:r>
            <a:r>
              <a:rPr lang="en-US" dirty="0" smtClean="0">
                <a:ea typeface="ＭＳ Ｐゴシック" pitchFamily="17" charset="-128"/>
                <a:cs typeface="ＭＳ Ｐゴシック" pitchFamily="17" charset="-128"/>
              </a:rPr>
              <a:t>process independently</a:t>
            </a:r>
            <a:r>
              <a:rPr lang="en-US" dirty="0">
                <a:ea typeface="ＭＳ Ｐゴシック" pitchFamily="17" charset="-128"/>
                <a:cs typeface="ＭＳ Ｐゴシック" pitchFamily="17" charset="-128"/>
              </a:rPr>
              <a:t>.</a:t>
            </a:r>
          </a:p>
          <a:p>
            <a:pPr algn="ctr" defTabSz="449263">
              <a:spcBef>
                <a:spcPts val="1000"/>
              </a:spcBef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dirty="0">
              <a:solidFill>
                <a:srgbClr val="000000"/>
              </a:solidFill>
              <a:latin typeface="Univers 45 Light" charset="0"/>
              <a:cs typeface="Bitstream Vera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33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NPB-MZ-MPI / </a:t>
            </a:r>
            <a:r>
              <a:rPr lang="de-DE" dirty="0" smtClean="0"/>
              <a:t>BT </a:t>
            </a:r>
            <a:r>
              <a:rPr lang="de-DE" dirty="0" err="1" smtClean="0"/>
              <a:t>trace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2256"/>
            <a:ext cx="7923600" cy="487028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115616" y="838200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/>
              <a:t>Process</a:t>
            </a:r>
            <a:r>
              <a:rPr lang="de-DE" sz="2400" dirty="0" smtClean="0"/>
              <a:t> Summary</a:t>
            </a:r>
            <a:endParaRPr lang="de-DE" sz="2400" dirty="0"/>
          </a:p>
        </p:txBody>
      </p:sp>
      <p:pic>
        <p:nvPicPr>
          <p:cNvPr id="7" name="Picture 6" descr="500x500_process_summary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74248"/>
            <a:ext cx="396000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6084168" y="4582616"/>
            <a:ext cx="2448272" cy="1512168"/>
          </a:xfrm>
          <a:prstGeom prst="wedgeRectCallout">
            <a:avLst>
              <a:gd name="adj1" fmla="val -41161"/>
              <a:gd name="adj2" fmla="val -86401"/>
            </a:avLst>
          </a:prstGeom>
          <a:solidFill>
            <a:srgbClr val="F5F4C4"/>
          </a:solidFill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 defTabSz="914400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dirty="0">
                <a:solidFill>
                  <a:srgbClr val="000000"/>
                </a:solidFill>
                <a:latin typeface="Univers 45 Light" charset="0"/>
                <a:cs typeface="Bitstream Vera Sans" charset="0"/>
              </a:rPr>
              <a:t>Find groups of similar processes and threads by using summarized function information.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1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cs typeface="Times New Roman"/>
              </a:rPr>
              <a:t>Vampir</a:t>
            </a:r>
            <a:r>
              <a:rPr lang="en-US" dirty="0" smtClean="0">
                <a:cs typeface="Times New Roman"/>
              </a:rPr>
              <a:t> Summary</a:t>
            </a:r>
            <a:endParaRPr lang="en-US" dirty="0">
              <a:cs typeface="Times New Roman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 smtClean="0"/>
              <a:t>Vampir </a:t>
            </a:r>
            <a:r>
              <a:rPr lang="de-DE" dirty="0"/>
              <a:t>&amp; </a:t>
            </a:r>
            <a:r>
              <a:rPr lang="de-DE" dirty="0" err="1" smtClean="0"/>
              <a:t>VampirServer</a:t>
            </a:r>
            <a:endParaRPr lang="en-US" dirty="0"/>
          </a:p>
          <a:p>
            <a:pPr lvl="1" eaLnBrk="1" hangingPunct="1"/>
            <a:r>
              <a:rPr lang="en-US" dirty="0"/>
              <a:t>Interactive trace visualization and analysis</a:t>
            </a:r>
          </a:p>
          <a:p>
            <a:pPr lvl="1" eaLnBrk="1" hangingPunct="1"/>
            <a:r>
              <a:rPr lang="en-US" dirty="0"/>
              <a:t>Intuitive browsing and zooming</a:t>
            </a:r>
          </a:p>
          <a:p>
            <a:pPr lvl="1" eaLnBrk="1" hangingPunct="1"/>
            <a:r>
              <a:rPr lang="en-US" dirty="0"/>
              <a:t>Scalable to large trace data sizes (20 </a:t>
            </a:r>
            <a:r>
              <a:rPr lang="en-US" dirty="0" err="1"/>
              <a:t>TByte</a:t>
            </a:r>
            <a:r>
              <a:rPr lang="en-US" dirty="0"/>
              <a:t>)</a:t>
            </a:r>
          </a:p>
          <a:p>
            <a:pPr lvl="1" eaLnBrk="1" hangingPunct="1"/>
            <a:r>
              <a:rPr lang="en-US" dirty="0"/>
              <a:t>Scalable to high parallelism (</a:t>
            </a:r>
            <a:r>
              <a:rPr lang="en-US" dirty="0" smtClean="0"/>
              <a:t>200000 </a:t>
            </a:r>
            <a:r>
              <a:rPr lang="en-US" dirty="0"/>
              <a:t>processes)</a:t>
            </a:r>
          </a:p>
          <a:p>
            <a:pPr eaLnBrk="1" hangingPunct="1"/>
            <a:r>
              <a:rPr lang="en-US" dirty="0" err="1"/>
              <a:t>Vampir</a:t>
            </a:r>
            <a:r>
              <a:rPr lang="en-US" dirty="0"/>
              <a:t> </a:t>
            </a:r>
            <a:r>
              <a:rPr lang="en-US" dirty="0" smtClean="0"/>
              <a:t>for </a:t>
            </a:r>
            <a:r>
              <a:rPr lang="en-US" dirty="0"/>
              <a:t>Linux, Windows and Mac OS </a:t>
            </a:r>
            <a:r>
              <a:rPr lang="en-US" dirty="0" smtClean="0"/>
              <a:t>X</a:t>
            </a:r>
          </a:p>
          <a:p>
            <a:r>
              <a:rPr lang="en-GB" kern="1200" dirty="0" err="1" smtClean="0">
                <a:ea typeface="ＭＳ Ｐゴシック" pitchFamily="17" charset="-128"/>
              </a:rPr>
              <a:t>V</a:t>
            </a:r>
            <a:r>
              <a:rPr lang="en-GB" kern="1200" dirty="0" err="1" smtClean="0">
                <a:ea typeface="ＭＳ Ｐゴシック" pitchFamily="17" charset="-128"/>
                <a:cs typeface="ＭＳ Ｐゴシック" pitchFamily="17" charset="-128"/>
              </a:rPr>
              <a:t>ampir</a:t>
            </a:r>
            <a:r>
              <a:rPr lang="en-GB" kern="1200" dirty="0" smtClean="0">
                <a:ea typeface="ＭＳ Ｐゴシック" pitchFamily="17" charset="-128"/>
                <a:cs typeface="ＭＳ Ｐゴシック" pitchFamily="17" charset="-128"/>
              </a:rPr>
              <a:t> </a:t>
            </a:r>
            <a:r>
              <a:rPr lang="en-GB" dirty="0"/>
              <a:t>does neither solve your problems automatically nor point you directly at </a:t>
            </a:r>
            <a:r>
              <a:rPr lang="en-GB" dirty="0" smtClean="0"/>
              <a:t>them</a:t>
            </a:r>
          </a:p>
          <a:p>
            <a:r>
              <a:rPr lang="en-GB" dirty="0" smtClean="0"/>
              <a:t>Rather it</a:t>
            </a:r>
            <a:r>
              <a:rPr lang="en-GB" dirty="0" smtClean="0"/>
              <a:t> gives </a:t>
            </a:r>
            <a:r>
              <a:rPr lang="en-GB" dirty="0"/>
              <a:t>you FULL insight into the execution of your </a:t>
            </a:r>
            <a:r>
              <a:rPr lang="en-GB" dirty="0" smtClean="0"/>
              <a:t>application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Times New Roman"/>
              </a:rPr>
              <a:t>Parallel Performance Tools: A Short Course, </a:t>
            </a:r>
            <a:r>
              <a:rPr lang="en-US" dirty="0" err="1" smtClean="0">
                <a:latin typeface="Times New Roman"/>
              </a:rPr>
              <a:t>Beihang</a:t>
            </a:r>
            <a:r>
              <a:rPr lang="en-US" dirty="0" smtClean="0">
                <a:latin typeface="Times New Roman"/>
              </a:rPr>
              <a:t>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29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Scalasca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0" y="2743200"/>
            <a:ext cx="9144000" cy="2374900"/>
          </a:xfrm>
        </p:spPr>
        <p:txBody>
          <a:bodyPr>
            <a:normAutofit fontScale="92500" lnSpcReduction="10000"/>
          </a:bodyPr>
          <a:lstStyle/>
          <a:p>
            <a:pPr lvl="1">
              <a:tabLst>
                <a:tab pos="839788" algn="l"/>
                <a:tab pos="1754188" algn="l"/>
                <a:tab pos="2668588" algn="l"/>
                <a:tab pos="3582988" algn="l"/>
                <a:tab pos="4497388" algn="l"/>
                <a:tab pos="5411788" algn="l"/>
                <a:tab pos="6326188" algn="l"/>
                <a:tab pos="7240588" algn="l"/>
                <a:tab pos="8154988" algn="l"/>
                <a:tab pos="9069388" algn="l"/>
                <a:tab pos="9983788" algn="l"/>
              </a:tabLst>
            </a:pPr>
            <a:r>
              <a:rPr lang="en-GB" dirty="0" smtClean="0">
                <a:cs typeface="Times New Roman"/>
              </a:rPr>
              <a:t>Bernd Mohr and Felix Wolf</a:t>
            </a:r>
          </a:p>
          <a:p>
            <a:pPr lvl="1">
              <a:tabLst>
                <a:tab pos="839788" algn="l"/>
                <a:tab pos="1754188" algn="l"/>
                <a:tab pos="2668588" algn="l"/>
                <a:tab pos="3582988" algn="l"/>
                <a:tab pos="4497388" algn="l"/>
                <a:tab pos="5411788" algn="l"/>
                <a:tab pos="6326188" algn="l"/>
                <a:tab pos="7240588" algn="l"/>
                <a:tab pos="8154988" algn="l"/>
                <a:tab pos="9069388" algn="l"/>
                <a:tab pos="9983788" algn="l"/>
              </a:tabLst>
            </a:pPr>
            <a:endParaRPr lang="en-GB" dirty="0" smtClean="0">
              <a:cs typeface="Times New Roman"/>
            </a:endParaRPr>
          </a:p>
          <a:p>
            <a:pPr lvl="1">
              <a:tabLst>
                <a:tab pos="839788" algn="l"/>
                <a:tab pos="1754188" algn="l"/>
                <a:tab pos="2668588" algn="l"/>
                <a:tab pos="3582988" algn="l"/>
                <a:tab pos="4497388" algn="l"/>
                <a:tab pos="5411788" algn="l"/>
                <a:tab pos="6326188" algn="l"/>
                <a:tab pos="7240588" algn="l"/>
                <a:tab pos="8154988" algn="l"/>
                <a:tab pos="9069388" algn="l"/>
                <a:tab pos="9983788" algn="l"/>
              </a:tabLst>
            </a:pPr>
            <a:r>
              <a:rPr lang="en-GB" dirty="0" err="1" smtClean="0">
                <a:cs typeface="Times New Roman"/>
              </a:rPr>
              <a:t>Jülich</a:t>
            </a:r>
            <a:r>
              <a:rPr lang="en-GB" dirty="0" smtClean="0">
                <a:cs typeface="Times New Roman"/>
              </a:rPr>
              <a:t> </a:t>
            </a:r>
            <a:r>
              <a:rPr lang="en-GB" dirty="0">
                <a:cs typeface="Times New Roman"/>
              </a:rPr>
              <a:t>Supercomputing </a:t>
            </a:r>
            <a:r>
              <a:rPr lang="en-GB" dirty="0" smtClean="0">
                <a:cs typeface="Times New Roman"/>
              </a:rPr>
              <a:t>Centre (Germany)</a:t>
            </a:r>
            <a:endParaRPr lang="en-GB" dirty="0">
              <a:cs typeface="Times New Roman"/>
            </a:endParaRPr>
          </a:p>
          <a:p>
            <a:pPr lvl="1">
              <a:tabLst>
                <a:tab pos="839788" algn="l"/>
                <a:tab pos="1754188" algn="l"/>
                <a:tab pos="2668588" algn="l"/>
                <a:tab pos="3582988" algn="l"/>
                <a:tab pos="4497388" algn="l"/>
                <a:tab pos="5411788" algn="l"/>
                <a:tab pos="6326188" algn="l"/>
                <a:tab pos="7240588" algn="l"/>
                <a:tab pos="8154988" algn="l"/>
                <a:tab pos="9069388" algn="l"/>
                <a:tab pos="9983788" algn="l"/>
              </a:tabLst>
            </a:pPr>
            <a:r>
              <a:rPr lang="en-GB" dirty="0">
                <a:cs typeface="Times New Roman"/>
              </a:rPr>
              <a:t>German Research School for Simulation </a:t>
            </a:r>
            <a:r>
              <a:rPr lang="en-GB" dirty="0" smtClean="0">
                <a:cs typeface="Times New Roman"/>
              </a:rPr>
              <a:t>Sciences</a:t>
            </a:r>
          </a:p>
          <a:p>
            <a:pPr lvl="1">
              <a:tabLst>
                <a:tab pos="839788" algn="l"/>
                <a:tab pos="1754188" algn="l"/>
                <a:tab pos="2668588" algn="l"/>
                <a:tab pos="3582988" algn="l"/>
                <a:tab pos="4497388" algn="l"/>
                <a:tab pos="5411788" algn="l"/>
                <a:tab pos="6326188" algn="l"/>
                <a:tab pos="7240588" algn="l"/>
                <a:tab pos="8154988" algn="l"/>
                <a:tab pos="9069388" algn="l"/>
                <a:tab pos="9983788" algn="l"/>
              </a:tabLst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www.scalasca.org</a:t>
            </a:r>
            <a:endParaRPr lang="en-US" dirty="0">
              <a:solidFill>
                <a:srgbClr val="000099"/>
              </a:solidFill>
            </a:endParaRPr>
          </a:p>
        </p:txBody>
      </p:sp>
      <p:pic>
        <p:nvPicPr>
          <p:cNvPr id="8" name="Grafik 6" descr="Logo_Scalasca_RG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40799" y="5218521"/>
            <a:ext cx="2880360" cy="508000"/>
          </a:xfrm>
          <a:prstGeom prst="rect">
            <a:avLst/>
          </a:prstGeom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/>
              </a:rPr>
              <a:t>Parallel Performance Tools: A Short Course, </a:t>
            </a:r>
            <a:r>
              <a:rPr lang="en-US" dirty="0" err="1" smtClean="0">
                <a:latin typeface="Times New Roman"/>
              </a:rPr>
              <a:t>Beihang</a:t>
            </a:r>
            <a:r>
              <a:rPr lang="en-US" dirty="0" smtClean="0">
                <a:latin typeface="Times New Roman"/>
              </a:rPr>
              <a:t>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684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Scalable </a:t>
            </a:r>
            <a:r>
              <a:rPr lang="en-US" dirty="0" smtClean="0"/>
              <a:t>parallel performance</a:t>
            </a:r>
            <a:r>
              <a:rPr lang="en-US" dirty="0" smtClean="0"/>
              <a:t>-analysis </a:t>
            </a:r>
            <a:r>
              <a:rPr lang="en-US" dirty="0" smtClean="0"/>
              <a:t>toolset</a:t>
            </a:r>
            <a:endParaRPr lang="en-US" dirty="0" smtClean="0"/>
          </a:p>
          <a:p>
            <a:pPr lvl="1"/>
            <a:r>
              <a:rPr lang="en-US" dirty="0" smtClean="0"/>
              <a:t>Focus on communication </a:t>
            </a:r>
            <a:r>
              <a:rPr lang="en-US" dirty="0" smtClean="0"/>
              <a:t>and </a:t>
            </a:r>
            <a:r>
              <a:rPr lang="en-US" dirty="0" smtClean="0"/>
              <a:t>synchronization</a:t>
            </a:r>
          </a:p>
          <a:p>
            <a:r>
              <a:rPr lang="en-US" dirty="0" smtClean="0"/>
              <a:t>Integrated performance analysis process</a:t>
            </a:r>
          </a:p>
          <a:p>
            <a:pPr lvl="1"/>
            <a:r>
              <a:rPr lang="en-US" dirty="0" err="1" smtClean="0"/>
              <a:t>Callpath</a:t>
            </a:r>
            <a:r>
              <a:rPr lang="en-US" dirty="0" smtClean="0"/>
              <a:t> profiling</a:t>
            </a:r>
          </a:p>
          <a:p>
            <a:pPr lvl="2"/>
            <a:r>
              <a:rPr lang="en-US" dirty="0"/>
              <a:t>p</a:t>
            </a:r>
            <a:r>
              <a:rPr lang="en-US" dirty="0" smtClean="0"/>
              <a:t>erformance </a:t>
            </a:r>
            <a:r>
              <a:rPr lang="en-US" dirty="0" smtClean="0"/>
              <a:t>overview on </a:t>
            </a:r>
            <a:r>
              <a:rPr lang="en-US" dirty="0" err="1" smtClean="0"/>
              <a:t>callpath</a:t>
            </a:r>
            <a:r>
              <a:rPr lang="en-US" dirty="0" smtClean="0"/>
              <a:t> level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</a:t>
            </a:r>
            <a:endParaRPr lang="en-U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dirty="0" smtClean="0"/>
              <a:t>Event tracing</a:t>
            </a:r>
          </a:p>
          <a:p>
            <a:pPr lvl="2"/>
            <a:r>
              <a:rPr lang="en-US" dirty="0"/>
              <a:t>i</a:t>
            </a:r>
            <a:r>
              <a:rPr lang="en-US" dirty="0" smtClean="0"/>
              <a:t>n</a:t>
            </a:r>
            <a:r>
              <a:rPr lang="en-US" dirty="0" smtClean="0"/>
              <a:t>-depth study of application </a:t>
            </a:r>
            <a:r>
              <a:rPr lang="en-US" dirty="0" smtClean="0"/>
              <a:t>behavior</a:t>
            </a:r>
            <a:endParaRPr lang="en-U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/>
              <a:t>Supported programming models </a:t>
            </a:r>
          </a:p>
          <a:p>
            <a:pPr lvl="1"/>
            <a:r>
              <a:rPr lang="en-US" dirty="0" smtClean="0"/>
              <a:t>MPI-1, MPI-2 one-sided communication </a:t>
            </a:r>
          </a:p>
          <a:p>
            <a:pPr lvl="1"/>
            <a:r>
              <a:rPr lang="en-US" dirty="0" err="1" smtClean="0"/>
              <a:t>OpenMP</a:t>
            </a:r>
            <a:r>
              <a:rPr lang="en-US" dirty="0" smtClean="0"/>
              <a:t> (basic features)</a:t>
            </a:r>
          </a:p>
          <a:p>
            <a:r>
              <a:rPr lang="en-US" dirty="0" smtClean="0"/>
              <a:t>Available for all major HPC platforms</a:t>
            </a:r>
          </a:p>
          <a:p>
            <a:pPr eaLnBrk="1" hangingPunct="1">
              <a:buFontTx/>
              <a:buNone/>
            </a:pPr>
            <a:endParaRPr lang="en-US" dirty="0" smtClean="0">
              <a:solidFill>
                <a:srgbClr val="000099"/>
              </a:solidFill>
            </a:endParaRPr>
          </a:p>
          <a:p>
            <a:pPr eaLnBrk="1" hangingPunct="1"/>
            <a:endParaRPr lang="en-US" dirty="0" smtClean="0"/>
          </a:p>
        </p:txBody>
      </p:sp>
      <p:pic>
        <p:nvPicPr>
          <p:cNvPr id="7" name="Grafik 6" descr="Logo_Scalasca_RG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153018"/>
            <a:ext cx="2880360" cy="5080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70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err="1" smtClean="0">
                <a:ea typeface="ＭＳ Ｐゴシック" charset="0"/>
                <a:cs typeface="Times New Roman"/>
              </a:rPr>
              <a:t>Scalasca</a:t>
            </a:r>
            <a:r>
              <a:rPr lang="en-GB" dirty="0" smtClean="0">
                <a:ea typeface="ＭＳ Ｐゴシック" charset="0"/>
                <a:cs typeface="Times New Roman"/>
              </a:rPr>
              <a:t> Project</a:t>
            </a:r>
            <a:r>
              <a:rPr lang="en-GB" dirty="0">
                <a:ea typeface="ＭＳ Ｐゴシック" charset="0"/>
                <a:cs typeface="Times New Roman"/>
              </a:rPr>
              <a:t>: Overview</a:t>
            </a:r>
          </a:p>
        </p:txBody>
      </p:sp>
      <p:sp>
        <p:nvSpPr>
          <p:cNvPr id="6147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tabLst>
                <a:tab pos="839788" algn="l"/>
                <a:tab pos="1754188" algn="l"/>
                <a:tab pos="2668588" algn="l"/>
                <a:tab pos="3582988" algn="l"/>
                <a:tab pos="4497388" algn="l"/>
                <a:tab pos="5411788" algn="l"/>
                <a:tab pos="6326188" algn="l"/>
                <a:tab pos="7240588" algn="l"/>
                <a:tab pos="8154988" algn="l"/>
                <a:tab pos="9069388" algn="l"/>
                <a:tab pos="9983788" algn="l"/>
              </a:tabLst>
            </a:pPr>
            <a:r>
              <a:rPr lang="en-GB" dirty="0">
                <a:ea typeface="ＭＳ Ｐゴシック" charset="0"/>
                <a:cs typeface="Times New Roman"/>
              </a:rPr>
              <a:t>Project started in 2006</a:t>
            </a:r>
          </a:p>
          <a:p>
            <a:pPr lvl="1" eaLnBrk="1" hangingPunct="1">
              <a:tabLst>
                <a:tab pos="839788" algn="l"/>
                <a:tab pos="1754188" algn="l"/>
                <a:tab pos="2668588" algn="l"/>
                <a:tab pos="3582988" algn="l"/>
                <a:tab pos="4497388" algn="l"/>
                <a:tab pos="5411788" algn="l"/>
                <a:tab pos="6326188" algn="l"/>
                <a:tab pos="7240588" algn="l"/>
                <a:tab pos="8154988" algn="l"/>
                <a:tab pos="9069388" algn="l"/>
                <a:tab pos="9983788" algn="l"/>
              </a:tabLst>
            </a:pPr>
            <a:r>
              <a:rPr lang="en-GB" dirty="0" smtClean="0">
                <a:cs typeface="Times New Roman"/>
              </a:rPr>
              <a:t>Funded</a:t>
            </a:r>
            <a:r>
              <a:rPr lang="en-GB" dirty="0" smtClean="0">
                <a:ea typeface="ＭＳ Ｐゴシック" charset="0"/>
                <a:cs typeface="Times New Roman"/>
              </a:rPr>
              <a:t> </a:t>
            </a:r>
            <a:r>
              <a:rPr lang="en-GB" dirty="0">
                <a:ea typeface="ＭＳ Ｐゴシック" charset="0"/>
                <a:cs typeface="Times New Roman"/>
              </a:rPr>
              <a:t>by Helmholtz Initiative </a:t>
            </a:r>
            <a:r>
              <a:rPr lang="en-GB" dirty="0" smtClean="0">
                <a:ea typeface="ＭＳ Ｐゴシック" charset="0"/>
                <a:cs typeface="Times New Roman"/>
              </a:rPr>
              <a:t>and </a:t>
            </a:r>
            <a:r>
              <a:rPr lang="en-GB" dirty="0">
                <a:ea typeface="ＭＳ Ｐゴシック" charset="0"/>
                <a:cs typeface="Times New Roman"/>
              </a:rPr>
              <a:t>Networking Fund</a:t>
            </a:r>
          </a:p>
          <a:p>
            <a:pPr lvl="1" eaLnBrk="1" hangingPunct="1">
              <a:tabLst>
                <a:tab pos="839788" algn="l"/>
                <a:tab pos="1754188" algn="l"/>
                <a:tab pos="2668588" algn="l"/>
                <a:tab pos="3582988" algn="l"/>
                <a:tab pos="4497388" algn="l"/>
                <a:tab pos="5411788" algn="l"/>
                <a:tab pos="6326188" algn="l"/>
                <a:tab pos="7240588" algn="l"/>
                <a:tab pos="8154988" algn="l"/>
                <a:tab pos="9069388" algn="l"/>
                <a:tab pos="9983788" algn="l"/>
              </a:tabLst>
            </a:pPr>
            <a:r>
              <a:rPr lang="en-GB" dirty="0">
                <a:ea typeface="ＭＳ Ｐゴシック" charset="0"/>
                <a:cs typeface="Times New Roman"/>
              </a:rPr>
              <a:t>Many </a:t>
            </a:r>
            <a:r>
              <a:rPr lang="en-GB" dirty="0" smtClean="0">
                <a:ea typeface="ＭＳ Ｐゴシック" charset="0"/>
                <a:cs typeface="Times New Roman"/>
              </a:rPr>
              <a:t>research projects to present</a:t>
            </a:r>
            <a:endParaRPr lang="en-GB" dirty="0">
              <a:ea typeface="ＭＳ Ｐゴシック" charset="0"/>
              <a:cs typeface="Times New Roman"/>
            </a:endParaRPr>
          </a:p>
          <a:p>
            <a:pPr eaLnBrk="1" hangingPunct="1">
              <a:tabLst>
                <a:tab pos="839788" algn="l"/>
                <a:tab pos="1754188" algn="l"/>
                <a:tab pos="2668588" algn="l"/>
                <a:tab pos="3582988" algn="l"/>
                <a:tab pos="4497388" algn="l"/>
                <a:tab pos="5411788" algn="l"/>
                <a:tab pos="6326188" algn="l"/>
                <a:tab pos="7240588" algn="l"/>
                <a:tab pos="8154988" algn="l"/>
                <a:tab pos="9069388" algn="l"/>
                <a:tab pos="9983788" algn="l"/>
              </a:tabLst>
            </a:pPr>
            <a:r>
              <a:rPr lang="en-GB" dirty="0" smtClean="0">
                <a:cs typeface="Times New Roman"/>
              </a:rPr>
              <a:t>Successor to</a:t>
            </a:r>
            <a:r>
              <a:rPr lang="en-GB" dirty="0" smtClean="0">
                <a:ea typeface="ＭＳ Ｐゴシック" charset="0"/>
                <a:cs typeface="Times New Roman"/>
              </a:rPr>
              <a:t> </a:t>
            </a:r>
            <a:r>
              <a:rPr lang="en-GB" dirty="0">
                <a:ea typeface="ＭＳ Ｐゴシック" charset="0"/>
                <a:cs typeface="Times New Roman"/>
              </a:rPr>
              <a:t>pioneering KOJAK project </a:t>
            </a:r>
            <a:r>
              <a:rPr lang="en-GB" dirty="0" smtClean="0">
                <a:ea typeface="ＭＳ Ｐゴシック" charset="0"/>
                <a:cs typeface="Times New Roman"/>
              </a:rPr>
              <a:t>(1998</a:t>
            </a:r>
            <a:r>
              <a:rPr lang="en-GB" dirty="0">
                <a:ea typeface="ＭＳ Ｐゴシック" charset="0"/>
                <a:cs typeface="Times New Roman"/>
              </a:rPr>
              <a:t>)</a:t>
            </a:r>
          </a:p>
          <a:p>
            <a:pPr lvl="1" eaLnBrk="1" hangingPunct="1">
              <a:tabLst>
                <a:tab pos="839788" algn="l"/>
                <a:tab pos="1754188" algn="l"/>
                <a:tab pos="2668588" algn="l"/>
                <a:tab pos="3582988" algn="l"/>
                <a:tab pos="4497388" algn="l"/>
                <a:tab pos="5411788" algn="l"/>
                <a:tab pos="6326188" algn="l"/>
                <a:tab pos="7240588" algn="l"/>
                <a:tab pos="8154988" algn="l"/>
                <a:tab pos="9069388" algn="l"/>
                <a:tab pos="9983788" algn="l"/>
              </a:tabLst>
            </a:pPr>
            <a:r>
              <a:rPr lang="en-GB" dirty="0">
                <a:ea typeface="ＭＳ Ｐゴシック" charset="0"/>
                <a:cs typeface="Times New Roman"/>
              </a:rPr>
              <a:t>Automatic pattern-based trace analysis</a:t>
            </a:r>
          </a:p>
          <a:p>
            <a:pPr eaLnBrk="1" hangingPunct="1">
              <a:tabLst>
                <a:tab pos="839788" algn="l"/>
                <a:tab pos="1754188" algn="l"/>
                <a:tab pos="2668588" algn="l"/>
                <a:tab pos="3582988" algn="l"/>
                <a:tab pos="4497388" algn="l"/>
                <a:tab pos="5411788" algn="l"/>
                <a:tab pos="6326188" algn="l"/>
                <a:tab pos="7240588" algn="l"/>
                <a:tab pos="8154988" algn="l"/>
                <a:tab pos="9069388" algn="l"/>
                <a:tab pos="9983788" algn="l"/>
              </a:tabLst>
            </a:pPr>
            <a:r>
              <a:rPr lang="en-GB" dirty="0">
                <a:ea typeface="ＭＳ Ｐゴシック" charset="0"/>
                <a:cs typeface="Times New Roman"/>
              </a:rPr>
              <a:t>Now joint development of</a:t>
            </a:r>
          </a:p>
          <a:p>
            <a:pPr lvl="1" eaLnBrk="1" hangingPunct="1">
              <a:tabLst>
                <a:tab pos="839788" algn="l"/>
                <a:tab pos="1754188" algn="l"/>
                <a:tab pos="2668588" algn="l"/>
                <a:tab pos="3582988" algn="l"/>
                <a:tab pos="4497388" algn="l"/>
                <a:tab pos="5411788" algn="l"/>
                <a:tab pos="6326188" algn="l"/>
                <a:tab pos="7240588" algn="l"/>
                <a:tab pos="8154988" algn="l"/>
                <a:tab pos="9069388" algn="l"/>
                <a:tab pos="9983788" algn="l"/>
              </a:tabLst>
            </a:pPr>
            <a:r>
              <a:rPr lang="en-GB" dirty="0" err="1">
                <a:ea typeface="ＭＳ Ｐゴシック" charset="0"/>
                <a:cs typeface="Times New Roman"/>
              </a:rPr>
              <a:t>Jülich</a:t>
            </a:r>
            <a:r>
              <a:rPr lang="en-GB" dirty="0">
                <a:ea typeface="ＭＳ Ｐゴシック" charset="0"/>
                <a:cs typeface="Times New Roman"/>
              </a:rPr>
              <a:t> Supercomputing </a:t>
            </a:r>
            <a:r>
              <a:rPr lang="en-GB" dirty="0" smtClean="0">
                <a:ea typeface="ＭＳ Ｐゴシック" charset="0"/>
                <a:cs typeface="Times New Roman"/>
              </a:rPr>
              <a:t>Centre</a:t>
            </a:r>
          </a:p>
          <a:p>
            <a:pPr lvl="1" eaLnBrk="1" hangingPunct="1">
              <a:tabLst>
                <a:tab pos="839788" algn="l"/>
                <a:tab pos="1754188" algn="l"/>
                <a:tab pos="2668588" algn="l"/>
                <a:tab pos="3582988" algn="l"/>
                <a:tab pos="4497388" algn="l"/>
                <a:tab pos="5411788" algn="l"/>
                <a:tab pos="6326188" algn="l"/>
                <a:tab pos="7240588" algn="l"/>
                <a:tab pos="8154988" algn="l"/>
                <a:tab pos="9069388" algn="l"/>
                <a:tab pos="9983788" algn="l"/>
              </a:tabLst>
            </a:pPr>
            <a:r>
              <a:rPr lang="en-GB" dirty="0" smtClean="0">
                <a:ea typeface="ＭＳ Ｐゴシック" charset="0"/>
                <a:cs typeface="Times New Roman"/>
              </a:rPr>
              <a:t>German Research School </a:t>
            </a:r>
            <a:r>
              <a:rPr lang="en-GB" dirty="0" smtClean="0">
                <a:ea typeface="ＭＳ Ｐゴシック" charset="0"/>
                <a:cs typeface="Times New Roman"/>
              </a:rPr>
              <a:t>for</a:t>
            </a:r>
            <a:br>
              <a:rPr lang="en-GB" dirty="0" smtClean="0">
                <a:ea typeface="ＭＳ Ｐゴシック" charset="0"/>
                <a:cs typeface="Times New Roman"/>
              </a:rPr>
            </a:br>
            <a:r>
              <a:rPr lang="en-GB" dirty="0" smtClean="0">
                <a:ea typeface="ＭＳ Ｐゴシック" charset="0"/>
                <a:cs typeface="Times New Roman"/>
              </a:rPr>
              <a:t>Simulation </a:t>
            </a:r>
            <a:r>
              <a:rPr lang="en-GB" dirty="0" smtClean="0">
                <a:ea typeface="ＭＳ Ｐゴシック" charset="0"/>
                <a:cs typeface="Times New Roman"/>
              </a:rPr>
              <a:t>Sciences</a:t>
            </a:r>
            <a:endParaRPr lang="en-GB" dirty="0">
              <a:ea typeface="ＭＳ Ｐゴシック" charset="0"/>
              <a:cs typeface="Times New Roman"/>
            </a:endParaRPr>
          </a:p>
        </p:txBody>
      </p:sp>
      <p:sp>
        <p:nvSpPr>
          <p:cNvPr id="128005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8B6F29A-074D-B449-A354-87DA7A9FA4D6}" type="slidenum">
              <a:rPr lang="en-US">
                <a:solidFill>
                  <a:srgbClr val="FFFFFF"/>
                </a:solidFill>
              </a:rPr>
              <a:pPr eaLnBrk="1" hangingPunct="1"/>
              <a:t>56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149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988" y="4191000"/>
            <a:ext cx="17002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150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876800"/>
            <a:ext cx="1698625" cy="58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27262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err="1" smtClean="0">
                <a:ea typeface="ＭＳ Ｐゴシック" charset="0"/>
                <a:cs typeface="Times New Roman"/>
              </a:rPr>
              <a:t>Scalasca</a:t>
            </a:r>
            <a:r>
              <a:rPr lang="en-GB" dirty="0" smtClean="0">
                <a:ea typeface="ＭＳ Ｐゴシック" charset="0"/>
                <a:cs typeface="Times New Roman"/>
              </a:rPr>
              <a:t> Project</a:t>
            </a:r>
            <a:r>
              <a:rPr lang="en-GB" dirty="0">
                <a:ea typeface="ＭＳ Ｐゴシック" charset="0"/>
                <a:cs typeface="Times New Roman"/>
              </a:rPr>
              <a:t>: Objective</a:t>
            </a:r>
          </a:p>
        </p:txBody>
      </p:sp>
      <p:sp>
        <p:nvSpPr>
          <p:cNvPr id="7171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tabLst>
                <a:tab pos="839788" algn="l"/>
                <a:tab pos="1754188" algn="l"/>
                <a:tab pos="2668588" algn="l"/>
                <a:tab pos="3582988" algn="l"/>
                <a:tab pos="4497388" algn="l"/>
                <a:tab pos="5411788" algn="l"/>
                <a:tab pos="6326188" algn="l"/>
                <a:tab pos="7240588" algn="l"/>
                <a:tab pos="8154988" algn="l"/>
                <a:tab pos="9069388" algn="l"/>
                <a:tab pos="9983788" algn="l"/>
              </a:tabLst>
            </a:pPr>
            <a:r>
              <a:rPr lang="en-GB" dirty="0">
                <a:ea typeface="ＭＳ Ｐゴシック" charset="0"/>
                <a:cs typeface="Times New Roman"/>
              </a:rPr>
              <a:t>Development of a </a:t>
            </a:r>
            <a:r>
              <a:rPr lang="en-GB" i="1" dirty="0">
                <a:solidFill>
                  <a:srgbClr val="000000"/>
                </a:solidFill>
                <a:ea typeface="ＭＳ Ｐゴシック" charset="0"/>
                <a:cs typeface="Times New Roman"/>
              </a:rPr>
              <a:t>scalable</a:t>
            </a:r>
            <a:r>
              <a:rPr lang="en-GB" dirty="0">
                <a:solidFill>
                  <a:srgbClr val="000000"/>
                </a:solidFill>
                <a:ea typeface="ＭＳ Ｐゴシック" charset="0"/>
                <a:cs typeface="Times New Roman"/>
              </a:rPr>
              <a:t> </a:t>
            </a:r>
            <a:r>
              <a:rPr lang="en-GB" dirty="0">
                <a:ea typeface="ＭＳ Ｐゴシック" charset="0"/>
                <a:cs typeface="Times New Roman"/>
              </a:rPr>
              <a:t>performance analysis toolset for most popular parallel programming paradigms</a:t>
            </a:r>
          </a:p>
          <a:p>
            <a:pPr eaLnBrk="1" hangingPunct="1">
              <a:tabLst>
                <a:tab pos="839788" algn="l"/>
                <a:tab pos="1754188" algn="l"/>
                <a:tab pos="2668588" algn="l"/>
                <a:tab pos="3582988" algn="l"/>
                <a:tab pos="4497388" algn="l"/>
                <a:tab pos="5411788" algn="l"/>
                <a:tab pos="6326188" algn="l"/>
                <a:tab pos="7240588" algn="l"/>
                <a:tab pos="8154988" algn="l"/>
                <a:tab pos="9069388" algn="l"/>
                <a:tab pos="9983788" algn="l"/>
              </a:tabLst>
            </a:pPr>
            <a:r>
              <a:rPr lang="en-GB" dirty="0">
                <a:ea typeface="ＭＳ Ｐゴシック" charset="0"/>
                <a:cs typeface="Times New Roman"/>
              </a:rPr>
              <a:t>Specifically </a:t>
            </a:r>
            <a:r>
              <a:rPr lang="en-GB" dirty="0">
                <a:solidFill>
                  <a:srgbClr val="000000"/>
                </a:solidFill>
                <a:ea typeface="ＭＳ Ｐゴシック" charset="0"/>
                <a:cs typeface="Times New Roman"/>
              </a:rPr>
              <a:t>targeting </a:t>
            </a:r>
            <a:r>
              <a:rPr lang="en-GB" i="1" dirty="0">
                <a:solidFill>
                  <a:srgbClr val="000000"/>
                </a:solidFill>
                <a:ea typeface="ＭＳ Ｐゴシック" charset="0"/>
                <a:cs typeface="Times New Roman"/>
              </a:rPr>
              <a:t>large-scale </a:t>
            </a:r>
            <a:r>
              <a:rPr lang="en-GB" dirty="0">
                <a:ea typeface="ＭＳ Ｐゴシック" charset="0"/>
                <a:cs typeface="Times New Roman"/>
              </a:rPr>
              <a:t>parallel applications</a:t>
            </a:r>
          </a:p>
          <a:p>
            <a:pPr lvl="1" eaLnBrk="1" hangingPunct="1">
              <a:tabLst>
                <a:tab pos="839788" algn="l"/>
                <a:tab pos="1754188" algn="l"/>
                <a:tab pos="2668588" algn="l"/>
                <a:tab pos="3582988" algn="l"/>
                <a:tab pos="4497388" algn="l"/>
                <a:tab pos="5411788" algn="l"/>
                <a:tab pos="6326188" algn="l"/>
                <a:tab pos="7240588" algn="l"/>
                <a:tab pos="8154988" algn="l"/>
                <a:tab pos="9069388" algn="l"/>
                <a:tab pos="9983788" algn="l"/>
              </a:tabLst>
            </a:pPr>
            <a:r>
              <a:rPr lang="en-GB" dirty="0" smtClean="0">
                <a:ea typeface="ＭＳ Ｐゴシック" charset="0"/>
                <a:cs typeface="Times New Roman"/>
              </a:rPr>
              <a:t>100,000 – 1,000,000 processes / thread</a:t>
            </a:r>
          </a:p>
          <a:p>
            <a:pPr lvl="1" eaLnBrk="1" hangingPunct="1">
              <a:tabLst>
                <a:tab pos="839788" algn="l"/>
                <a:tab pos="1754188" algn="l"/>
                <a:tab pos="2668588" algn="l"/>
                <a:tab pos="3582988" algn="l"/>
                <a:tab pos="4497388" algn="l"/>
                <a:tab pos="5411788" algn="l"/>
                <a:tab pos="6326188" algn="l"/>
                <a:tab pos="7240588" algn="l"/>
                <a:tab pos="8154988" algn="l"/>
                <a:tab pos="9069388" algn="l"/>
                <a:tab pos="9983788" algn="l"/>
              </a:tabLst>
            </a:pPr>
            <a:r>
              <a:rPr lang="en-GB" dirty="0" smtClean="0">
                <a:ea typeface="ＭＳ Ｐゴシック" charset="0"/>
                <a:cs typeface="Times New Roman"/>
              </a:rPr>
              <a:t>IBM </a:t>
            </a:r>
            <a:r>
              <a:rPr lang="en-GB" dirty="0" err="1">
                <a:ea typeface="ＭＳ Ｐゴシック" charset="0"/>
                <a:cs typeface="Times New Roman"/>
              </a:rPr>
              <a:t>BlueGene</a:t>
            </a:r>
            <a:r>
              <a:rPr lang="en-GB" dirty="0">
                <a:ea typeface="ＭＳ Ｐゴシック" charset="0"/>
                <a:cs typeface="Times New Roman"/>
              </a:rPr>
              <a:t> or Cray XT </a:t>
            </a:r>
            <a:r>
              <a:rPr lang="en-GB" dirty="0" smtClean="0">
                <a:ea typeface="ＭＳ Ｐゴシック" charset="0"/>
                <a:cs typeface="Times New Roman"/>
              </a:rPr>
              <a:t>systems</a:t>
            </a:r>
            <a:endParaRPr lang="en-GB" dirty="0">
              <a:cs typeface="Times New Roman"/>
            </a:endParaRPr>
          </a:p>
          <a:p>
            <a:pPr>
              <a:tabLst>
                <a:tab pos="839788" algn="l"/>
                <a:tab pos="1754188" algn="l"/>
                <a:tab pos="2668588" algn="l"/>
                <a:tab pos="3582988" algn="l"/>
                <a:tab pos="4497388" algn="l"/>
                <a:tab pos="5411788" algn="l"/>
                <a:tab pos="6326188" algn="l"/>
                <a:tab pos="7240588" algn="l"/>
                <a:tab pos="8154988" algn="l"/>
                <a:tab pos="9069388" algn="l"/>
                <a:tab pos="9983788" algn="l"/>
              </a:tabLst>
            </a:pPr>
            <a:r>
              <a:rPr lang="en-GB" dirty="0" smtClean="0">
                <a:ea typeface="ＭＳ Ｐゴシック" charset="0"/>
                <a:cs typeface="Times New Roman"/>
              </a:rPr>
              <a:t>Latest </a:t>
            </a:r>
            <a:r>
              <a:rPr lang="en-GB" dirty="0">
                <a:ea typeface="ＭＳ Ｐゴシック" charset="0"/>
                <a:cs typeface="Times New Roman"/>
              </a:rPr>
              <a:t>release:</a:t>
            </a:r>
          </a:p>
          <a:p>
            <a:pPr lvl="1" eaLnBrk="1" hangingPunct="1">
              <a:tabLst>
                <a:tab pos="839788" algn="l"/>
                <a:tab pos="1754188" algn="l"/>
                <a:tab pos="2668588" algn="l"/>
                <a:tab pos="3582988" algn="l"/>
                <a:tab pos="4497388" algn="l"/>
                <a:tab pos="5411788" algn="l"/>
                <a:tab pos="6326188" algn="l"/>
                <a:tab pos="7240588" algn="l"/>
                <a:tab pos="8154988" algn="l"/>
                <a:tab pos="9069388" algn="l"/>
                <a:tab pos="9983788" algn="l"/>
              </a:tabLst>
            </a:pPr>
            <a:r>
              <a:rPr lang="en-GB" dirty="0" err="1">
                <a:ea typeface="ＭＳ Ｐゴシック" charset="0"/>
                <a:cs typeface="Times New Roman"/>
              </a:rPr>
              <a:t>Scalasca</a:t>
            </a:r>
            <a:r>
              <a:rPr lang="en-GB" dirty="0">
                <a:ea typeface="ＭＳ Ｐゴシック" charset="0"/>
                <a:cs typeface="Times New Roman"/>
              </a:rPr>
              <a:t> v2.0 with Score-P support (August 2013</a:t>
            </a:r>
            <a:r>
              <a:rPr lang="en-GB" dirty="0" smtClean="0">
                <a:ea typeface="ＭＳ Ｐゴシック" charset="0"/>
                <a:cs typeface="Times New Roman"/>
              </a:rPr>
              <a:t>)</a:t>
            </a:r>
            <a:endParaRPr lang="en-GB" dirty="0">
              <a:ea typeface="ＭＳ Ｐゴシック" charset="0"/>
              <a:cs typeface="Times New Roman"/>
            </a:endParaRPr>
          </a:p>
        </p:txBody>
      </p:sp>
      <p:sp>
        <p:nvSpPr>
          <p:cNvPr id="128005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1B9353E-6C46-D74E-AEE7-E8D86EAD1811}" type="slidenum">
              <a:rPr lang="en-US">
                <a:solidFill>
                  <a:srgbClr val="FFFFFF"/>
                </a:solidFill>
              </a:rPr>
              <a:pPr eaLnBrk="1" hangingPunct="1"/>
              <a:t>57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2288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err="1" smtClean="0">
                <a:ea typeface="ＭＳ Ｐゴシック" charset="0"/>
                <a:cs typeface="Times New Roman"/>
              </a:rPr>
              <a:t>Scalasca</a:t>
            </a:r>
            <a:r>
              <a:rPr lang="en-GB" dirty="0" smtClean="0">
                <a:ea typeface="ＭＳ Ｐゴシック" charset="0"/>
                <a:cs typeface="Times New Roman"/>
              </a:rPr>
              <a:t>: Automatic </a:t>
            </a:r>
            <a:r>
              <a:rPr lang="en-GB" dirty="0">
                <a:cs typeface="Times New Roman"/>
              </a:rPr>
              <a:t>T</a:t>
            </a:r>
            <a:r>
              <a:rPr lang="en-GB" dirty="0" smtClean="0">
                <a:ea typeface="ＭＳ Ｐゴシック" charset="0"/>
                <a:cs typeface="Times New Roman"/>
              </a:rPr>
              <a:t>race </a:t>
            </a:r>
            <a:r>
              <a:rPr lang="en-GB" dirty="0">
                <a:cs typeface="Times New Roman"/>
              </a:rPr>
              <a:t>A</a:t>
            </a:r>
            <a:r>
              <a:rPr lang="en-GB" dirty="0" smtClean="0">
                <a:ea typeface="ＭＳ Ｐゴシック" charset="0"/>
                <a:cs typeface="Times New Roman"/>
              </a:rPr>
              <a:t>nalysis</a:t>
            </a:r>
            <a:endParaRPr lang="en-GB" dirty="0">
              <a:ea typeface="ＭＳ Ｐゴシック" charset="0"/>
              <a:cs typeface="Times New Roman"/>
            </a:endParaRPr>
          </a:p>
        </p:txBody>
      </p:sp>
      <p:sp>
        <p:nvSpPr>
          <p:cNvPr id="5123" name="Inhaltsplatzhalter 20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eaLnBrk="1" hangingPunct="1">
              <a:tabLst>
                <a:tab pos="839788" algn="l"/>
                <a:tab pos="1754188" algn="l"/>
                <a:tab pos="2668588" algn="l"/>
                <a:tab pos="3582988" algn="l"/>
                <a:tab pos="4497388" algn="l"/>
                <a:tab pos="5411788" algn="l"/>
                <a:tab pos="6326188" algn="l"/>
                <a:tab pos="7240588" algn="l"/>
                <a:tab pos="8154988" algn="l"/>
                <a:tab pos="9069388" algn="l"/>
                <a:tab pos="9983788" algn="l"/>
              </a:tabLst>
            </a:pPr>
            <a:r>
              <a:rPr lang="en-GB" dirty="0">
                <a:ea typeface="ＭＳ Ｐゴシック" charset="0"/>
                <a:cs typeface="Times New Roman"/>
              </a:rPr>
              <a:t>Idea</a:t>
            </a:r>
          </a:p>
          <a:p>
            <a:pPr lvl="1" eaLnBrk="1" hangingPunct="1">
              <a:tabLst>
                <a:tab pos="839788" algn="l"/>
                <a:tab pos="1754188" algn="l"/>
                <a:tab pos="2668588" algn="l"/>
                <a:tab pos="3582988" algn="l"/>
                <a:tab pos="4497388" algn="l"/>
                <a:tab pos="5411788" algn="l"/>
                <a:tab pos="6326188" algn="l"/>
                <a:tab pos="7240588" algn="l"/>
                <a:tab pos="8154988" algn="l"/>
                <a:tab pos="9069388" algn="l"/>
                <a:tab pos="9983788" algn="l"/>
              </a:tabLst>
            </a:pPr>
            <a:r>
              <a:rPr lang="en-GB" dirty="0">
                <a:ea typeface="ＭＳ Ｐゴシック" charset="0"/>
                <a:cs typeface="Times New Roman"/>
              </a:rPr>
              <a:t>Automatic search for patterns of inefficient </a:t>
            </a:r>
            <a:r>
              <a:rPr lang="en-US" dirty="0">
                <a:ea typeface="ＭＳ Ｐゴシック" charset="0"/>
                <a:cs typeface="Times New Roman"/>
              </a:rPr>
              <a:t>behavior</a:t>
            </a:r>
          </a:p>
          <a:p>
            <a:pPr lvl="1" eaLnBrk="1" hangingPunct="1">
              <a:tabLst>
                <a:tab pos="839788" algn="l"/>
                <a:tab pos="1754188" algn="l"/>
                <a:tab pos="2668588" algn="l"/>
                <a:tab pos="3582988" algn="l"/>
                <a:tab pos="4497388" algn="l"/>
                <a:tab pos="5411788" algn="l"/>
                <a:tab pos="6326188" algn="l"/>
                <a:tab pos="7240588" algn="l"/>
                <a:tab pos="8154988" algn="l"/>
                <a:tab pos="9069388" algn="l"/>
                <a:tab pos="9983788" algn="l"/>
              </a:tabLst>
            </a:pPr>
            <a:r>
              <a:rPr lang="en-GB" dirty="0">
                <a:ea typeface="ＭＳ Ｐゴシック" charset="0"/>
                <a:cs typeface="Times New Roman"/>
              </a:rPr>
              <a:t>Classification of </a:t>
            </a:r>
            <a:r>
              <a:rPr lang="en-US" dirty="0">
                <a:ea typeface="ＭＳ Ｐゴシック" charset="0"/>
                <a:cs typeface="Times New Roman"/>
              </a:rPr>
              <a:t>behavior</a:t>
            </a:r>
            <a:r>
              <a:rPr lang="en-GB" dirty="0">
                <a:ea typeface="ＭＳ Ｐゴシック" charset="0"/>
                <a:cs typeface="Times New Roman"/>
              </a:rPr>
              <a:t> </a:t>
            </a:r>
            <a:r>
              <a:rPr lang="en-GB" dirty="0" smtClean="0">
                <a:ea typeface="ＭＳ Ｐゴシック" charset="0"/>
                <a:cs typeface="Times New Roman"/>
              </a:rPr>
              <a:t>and </a:t>
            </a:r>
            <a:r>
              <a:rPr lang="en-GB" dirty="0">
                <a:ea typeface="ＭＳ Ｐゴシック" charset="0"/>
                <a:cs typeface="Times New Roman"/>
              </a:rPr>
              <a:t>quantification of significance</a:t>
            </a:r>
          </a:p>
          <a:p>
            <a:pPr lvl="1" eaLnBrk="1" hangingPunct="1">
              <a:buFontTx/>
              <a:buNone/>
              <a:tabLst>
                <a:tab pos="839788" algn="l"/>
                <a:tab pos="1754188" algn="l"/>
                <a:tab pos="2668588" algn="l"/>
                <a:tab pos="3582988" algn="l"/>
                <a:tab pos="4497388" algn="l"/>
                <a:tab pos="5411788" algn="l"/>
                <a:tab pos="6326188" algn="l"/>
                <a:tab pos="7240588" algn="l"/>
                <a:tab pos="8154988" algn="l"/>
                <a:tab pos="9069388" algn="l"/>
                <a:tab pos="9983788" algn="l"/>
              </a:tabLst>
            </a:pPr>
            <a:endParaRPr lang="en-GB" dirty="0">
              <a:ea typeface="ＭＳ Ｐゴシック" charset="0"/>
              <a:cs typeface="Times New Roman"/>
            </a:endParaRPr>
          </a:p>
          <a:p>
            <a:pPr lvl="1" eaLnBrk="1" hangingPunct="1">
              <a:buFontTx/>
              <a:buNone/>
              <a:tabLst>
                <a:tab pos="839788" algn="l"/>
                <a:tab pos="1754188" algn="l"/>
                <a:tab pos="2668588" algn="l"/>
                <a:tab pos="3582988" algn="l"/>
                <a:tab pos="4497388" algn="l"/>
                <a:tab pos="5411788" algn="l"/>
                <a:tab pos="6326188" algn="l"/>
                <a:tab pos="7240588" algn="l"/>
                <a:tab pos="8154988" algn="l"/>
                <a:tab pos="9069388" algn="l"/>
                <a:tab pos="9983788" algn="l"/>
              </a:tabLst>
            </a:pPr>
            <a:endParaRPr lang="en-GB" dirty="0">
              <a:ea typeface="ＭＳ Ｐゴシック" charset="0"/>
              <a:cs typeface="Times New Roman"/>
            </a:endParaRPr>
          </a:p>
          <a:p>
            <a:pPr lvl="1" eaLnBrk="1" hangingPunct="1">
              <a:buFontTx/>
              <a:buNone/>
              <a:tabLst>
                <a:tab pos="839788" algn="l"/>
                <a:tab pos="1754188" algn="l"/>
                <a:tab pos="2668588" algn="l"/>
                <a:tab pos="3582988" algn="l"/>
                <a:tab pos="4497388" algn="l"/>
                <a:tab pos="5411788" algn="l"/>
                <a:tab pos="6326188" algn="l"/>
                <a:tab pos="7240588" algn="l"/>
                <a:tab pos="8154988" algn="l"/>
                <a:tab pos="9069388" algn="l"/>
                <a:tab pos="9983788" algn="l"/>
              </a:tabLst>
            </a:pPr>
            <a:endParaRPr lang="en-GB" dirty="0">
              <a:ea typeface="ＭＳ Ｐゴシック" charset="0"/>
              <a:cs typeface="Times New Roman"/>
            </a:endParaRPr>
          </a:p>
          <a:p>
            <a:pPr lvl="1" eaLnBrk="1" hangingPunct="1">
              <a:buFontTx/>
              <a:buNone/>
              <a:tabLst>
                <a:tab pos="839788" algn="l"/>
                <a:tab pos="1754188" algn="l"/>
                <a:tab pos="2668588" algn="l"/>
                <a:tab pos="3582988" algn="l"/>
                <a:tab pos="4497388" algn="l"/>
                <a:tab pos="5411788" algn="l"/>
                <a:tab pos="6326188" algn="l"/>
                <a:tab pos="7240588" algn="l"/>
                <a:tab pos="8154988" algn="l"/>
                <a:tab pos="9069388" algn="l"/>
                <a:tab pos="9983788" algn="l"/>
              </a:tabLst>
            </a:pPr>
            <a:endParaRPr lang="en-GB" dirty="0">
              <a:ea typeface="ＭＳ Ｐゴシック" charset="0"/>
              <a:cs typeface="Times New Roman"/>
            </a:endParaRPr>
          </a:p>
          <a:p>
            <a:pPr lvl="1" eaLnBrk="1" hangingPunct="1">
              <a:buFontTx/>
              <a:buNone/>
              <a:tabLst>
                <a:tab pos="839788" algn="l"/>
                <a:tab pos="1754188" algn="l"/>
                <a:tab pos="2668588" algn="l"/>
                <a:tab pos="3582988" algn="l"/>
                <a:tab pos="4497388" algn="l"/>
                <a:tab pos="5411788" algn="l"/>
                <a:tab pos="6326188" algn="l"/>
                <a:tab pos="7240588" algn="l"/>
                <a:tab pos="8154988" algn="l"/>
                <a:tab pos="9069388" algn="l"/>
                <a:tab pos="9983788" algn="l"/>
              </a:tabLst>
            </a:pPr>
            <a:endParaRPr lang="en-GB" dirty="0">
              <a:ea typeface="ＭＳ Ｐゴシック" charset="0"/>
              <a:cs typeface="Times New Roman"/>
            </a:endParaRPr>
          </a:p>
          <a:p>
            <a:pPr lvl="1" eaLnBrk="1" hangingPunct="1">
              <a:tabLst>
                <a:tab pos="839788" algn="l"/>
                <a:tab pos="1754188" algn="l"/>
                <a:tab pos="2668588" algn="l"/>
                <a:tab pos="3582988" algn="l"/>
                <a:tab pos="4497388" algn="l"/>
                <a:tab pos="5411788" algn="l"/>
                <a:tab pos="6326188" algn="l"/>
                <a:tab pos="7240588" algn="l"/>
                <a:tab pos="8154988" algn="l"/>
                <a:tab pos="9069388" algn="l"/>
                <a:tab pos="9983788" algn="l"/>
              </a:tabLst>
            </a:pPr>
            <a:r>
              <a:rPr lang="en-GB" dirty="0">
                <a:ea typeface="ＭＳ Ｐゴシック" charset="0"/>
                <a:cs typeface="Times New Roman"/>
              </a:rPr>
              <a:t>Guaranteed to cover the entire event trace</a:t>
            </a:r>
          </a:p>
          <a:p>
            <a:pPr lvl="1" eaLnBrk="1" hangingPunct="1">
              <a:tabLst>
                <a:tab pos="839788" algn="l"/>
                <a:tab pos="1754188" algn="l"/>
                <a:tab pos="2668588" algn="l"/>
                <a:tab pos="3582988" algn="l"/>
                <a:tab pos="4497388" algn="l"/>
                <a:tab pos="5411788" algn="l"/>
                <a:tab pos="6326188" algn="l"/>
                <a:tab pos="7240588" algn="l"/>
                <a:tab pos="8154988" algn="l"/>
                <a:tab pos="9069388" algn="l"/>
                <a:tab pos="9983788" algn="l"/>
              </a:tabLst>
            </a:pPr>
            <a:r>
              <a:rPr lang="en-GB" dirty="0">
                <a:ea typeface="ＭＳ Ｐゴシック" charset="0"/>
                <a:cs typeface="Times New Roman"/>
              </a:rPr>
              <a:t>Quicker than manual/visual trace analysis</a:t>
            </a:r>
          </a:p>
          <a:p>
            <a:pPr lvl="1" eaLnBrk="1" hangingPunct="1">
              <a:tabLst>
                <a:tab pos="839788" algn="l"/>
                <a:tab pos="1754188" algn="l"/>
                <a:tab pos="2668588" algn="l"/>
                <a:tab pos="3582988" algn="l"/>
                <a:tab pos="4497388" algn="l"/>
                <a:tab pos="5411788" algn="l"/>
                <a:tab pos="6326188" algn="l"/>
                <a:tab pos="7240588" algn="l"/>
                <a:tab pos="8154988" algn="l"/>
                <a:tab pos="9069388" algn="l"/>
                <a:tab pos="9983788" algn="l"/>
              </a:tabLst>
            </a:pPr>
            <a:r>
              <a:rPr lang="en-GB" dirty="0">
                <a:ea typeface="ＭＳ Ｐゴシック" charset="0"/>
                <a:cs typeface="Times New Roman"/>
              </a:rPr>
              <a:t>Parallel replay analysis </a:t>
            </a:r>
            <a:r>
              <a:rPr lang="en-GB" dirty="0" smtClean="0">
                <a:ea typeface="ＭＳ Ｐゴシック" charset="0"/>
                <a:cs typeface="Times New Roman"/>
              </a:rPr>
              <a:t>online</a:t>
            </a:r>
          </a:p>
        </p:txBody>
      </p:sp>
      <p:sp>
        <p:nvSpPr>
          <p:cNvPr id="126981" name="Slide Number Placeholder 1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C28445E-CECE-FA48-B1BA-1AD26A781EA8}" type="slidenum">
              <a:rPr lang="en-US">
                <a:solidFill>
                  <a:srgbClr val="FFFFFF"/>
                </a:solidFill>
              </a:rPr>
              <a:pPr eaLnBrk="1" hangingPunct="1"/>
              <a:t>58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5125" name="Group 3"/>
          <p:cNvGrpSpPr>
            <a:grpSpLocks/>
          </p:cNvGrpSpPr>
          <p:nvPr/>
        </p:nvGrpSpPr>
        <p:grpSpPr bwMode="auto">
          <a:xfrm>
            <a:off x="738188" y="2663825"/>
            <a:ext cx="7988300" cy="1831975"/>
            <a:chOff x="477" y="1507"/>
            <a:chExt cx="5032" cy="1154"/>
          </a:xfrm>
        </p:grpSpPr>
        <p:grpSp>
          <p:nvGrpSpPr>
            <p:cNvPr id="5126" name="Group 4"/>
            <p:cNvGrpSpPr>
              <a:grpSpLocks/>
            </p:cNvGrpSpPr>
            <p:nvPr/>
          </p:nvGrpSpPr>
          <p:grpSpPr bwMode="auto">
            <a:xfrm>
              <a:off x="4252" y="1557"/>
              <a:ext cx="1257" cy="1104"/>
              <a:chOff x="4252" y="1557"/>
              <a:chExt cx="1257" cy="1104"/>
            </a:xfrm>
          </p:grpSpPr>
          <p:sp>
            <p:nvSpPr>
              <p:cNvPr id="5131" name="Text Box 5"/>
              <p:cNvSpPr txBox="1">
                <a:spLocks noChangeArrowheads="1"/>
              </p:cNvSpPr>
              <p:nvPr/>
            </p:nvSpPr>
            <p:spPr bwMode="auto">
              <a:xfrm>
                <a:off x="5116" y="1557"/>
                <a:ext cx="393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GB">
                    <a:solidFill>
                      <a:srgbClr val="000000"/>
                    </a:solidFill>
                  </a:rPr>
                  <a:t>Call</a:t>
                </a:r>
              </a:p>
              <a:p>
                <a:r>
                  <a:rPr lang="en-GB">
                    <a:solidFill>
                      <a:srgbClr val="000000"/>
                    </a:solidFill>
                  </a:rPr>
                  <a:t>path</a:t>
                </a:r>
              </a:p>
            </p:txBody>
          </p:sp>
          <p:sp>
            <p:nvSpPr>
              <p:cNvPr id="5132" name="Text Box 6"/>
              <p:cNvSpPr txBox="1">
                <a:spLocks noChangeArrowheads="1"/>
              </p:cNvSpPr>
              <p:nvPr/>
            </p:nvSpPr>
            <p:spPr bwMode="auto">
              <a:xfrm rot="-5400000">
                <a:off x="4039" y="1868"/>
                <a:ext cx="657" cy="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GB">
                    <a:solidFill>
                      <a:srgbClr val="000000"/>
                    </a:solidFill>
                  </a:rPr>
                  <a:t>Property</a:t>
                </a:r>
              </a:p>
            </p:txBody>
          </p:sp>
          <p:sp>
            <p:nvSpPr>
              <p:cNvPr id="5133" name="Text Box 7"/>
              <p:cNvSpPr txBox="1">
                <a:spLocks noChangeArrowheads="1"/>
              </p:cNvSpPr>
              <p:nvPr/>
            </p:nvSpPr>
            <p:spPr bwMode="auto">
              <a:xfrm>
                <a:off x="4729" y="2429"/>
                <a:ext cx="657" cy="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GB">
                    <a:solidFill>
                      <a:srgbClr val="000000"/>
                    </a:solidFill>
                  </a:rPr>
                  <a:t>Location</a:t>
                </a:r>
              </a:p>
            </p:txBody>
          </p:sp>
          <p:grpSp>
            <p:nvGrpSpPr>
              <p:cNvPr id="5134" name="Group 8"/>
              <p:cNvGrpSpPr>
                <a:grpSpLocks/>
              </p:cNvGrpSpPr>
              <p:nvPr/>
            </p:nvGrpSpPr>
            <p:grpSpPr bwMode="auto">
              <a:xfrm>
                <a:off x="4492" y="1782"/>
                <a:ext cx="671" cy="639"/>
                <a:chOff x="4492" y="1782"/>
                <a:chExt cx="671" cy="639"/>
              </a:xfrm>
            </p:grpSpPr>
            <p:sp>
              <p:nvSpPr>
                <p:cNvPr id="5136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4492" y="1782"/>
                  <a:ext cx="1" cy="639"/>
                </a:xfrm>
                <a:prstGeom prst="line">
                  <a:avLst/>
                </a:prstGeom>
                <a:noFill/>
                <a:ln w="28440">
                  <a:solidFill>
                    <a:srgbClr val="000000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37" name="Line 10"/>
                <p:cNvSpPr>
                  <a:spLocks noChangeShapeType="1"/>
                </p:cNvSpPr>
                <p:nvPr/>
              </p:nvSpPr>
              <p:spPr bwMode="auto">
                <a:xfrm>
                  <a:off x="4492" y="2420"/>
                  <a:ext cx="671" cy="1"/>
                </a:xfrm>
                <a:prstGeom prst="line">
                  <a:avLst/>
                </a:prstGeom>
                <a:noFill/>
                <a:ln w="28440">
                  <a:solidFill>
                    <a:srgbClr val="000000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38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4492" y="2218"/>
                  <a:ext cx="287" cy="203"/>
                </a:xfrm>
                <a:prstGeom prst="line">
                  <a:avLst/>
                </a:prstGeom>
                <a:noFill/>
                <a:ln w="28440">
                  <a:solidFill>
                    <a:srgbClr val="000000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39" name="AutoShape 12"/>
                <p:cNvSpPr>
                  <a:spLocks noChangeArrowheads="1"/>
                </p:cNvSpPr>
                <p:nvPr/>
              </p:nvSpPr>
              <p:spPr bwMode="auto">
                <a:xfrm>
                  <a:off x="4578" y="1816"/>
                  <a:ext cx="535" cy="535"/>
                </a:xfrm>
                <a:prstGeom prst="cube">
                  <a:avLst>
                    <a:gd name="adj" fmla="val 25000"/>
                  </a:avLst>
                </a:prstGeom>
                <a:solidFill>
                  <a:srgbClr val="66FF33">
                    <a:alpha val="50195"/>
                  </a:srgbClr>
                </a:solidFill>
                <a:ln w="126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5135" name="AutoShape 13"/>
              <p:cNvSpPr>
                <a:spLocks noChangeArrowheads="1"/>
              </p:cNvSpPr>
              <p:nvPr/>
            </p:nvSpPr>
            <p:spPr bwMode="auto">
              <a:xfrm>
                <a:off x="4581" y="2056"/>
                <a:ext cx="528" cy="96"/>
              </a:xfrm>
              <a:prstGeom prst="parallelogram">
                <a:avLst>
                  <a:gd name="adj" fmla="val 137500"/>
                </a:avLst>
              </a:prstGeom>
              <a:solidFill>
                <a:srgbClr val="FF99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de-D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127" name="AutoShape 14"/>
            <p:cNvSpPr>
              <a:spLocks noChangeArrowheads="1"/>
            </p:cNvSpPr>
            <p:nvPr/>
          </p:nvSpPr>
          <p:spPr bwMode="auto">
            <a:xfrm>
              <a:off x="477" y="1507"/>
              <a:ext cx="1200" cy="1152"/>
            </a:xfrm>
            <a:prstGeom prst="can">
              <a:avLst>
                <a:gd name="adj" fmla="val 25000"/>
              </a:avLst>
            </a:prstGeom>
            <a:solidFill>
              <a:srgbClr val="009999"/>
            </a:solidFill>
            <a:ln w="1908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2000">
                  <a:solidFill>
                    <a:srgbClr val="FFFFFF"/>
                  </a:solidFill>
                </a:rPr>
                <a:t>Low-level</a:t>
              </a:r>
            </a:p>
            <a:p>
              <a:pPr algn="ctr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2000">
                  <a:solidFill>
                    <a:srgbClr val="FFFFFF"/>
                  </a:solidFill>
                </a:rPr>
                <a:t>event trace</a:t>
              </a:r>
            </a:p>
          </p:txBody>
        </p:sp>
        <p:sp>
          <p:nvSpPr>
            <p:cNvPr id="5128" name="AutoShape 15"/>
            <p:cNvSpPr>
              <a:spLocks noChangeArrowheads="1"/>
            </p:cNvSpPr>
            <p:nvPr/>
          </p:nvSpPr>
          <p:spPr bwMode="auto">
            <a:xfrm>
              <a:off x="2925" y="1843"/>
              <a:ext cx="624" cy="528"/>
            </a:xfrm>
            <a:prstGeom prst="can">
              <a:avLst>
                <a:gd name="adj" fmla="val 25000"/>
              </a:avLst>
            </a:prstGeom>
            <a:solidFill>
              <a:srgbClr val="339933"/>
            </a:solidFill>
            <a:ln w="1908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FFFFFF"/>
                  </a:solidFill>
                </a:rPr>
                <a:t>High-level</a:t>
              </a:r>
            </a:p>
            <a:p>
              <a:pPr algn="ctr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FFFFFF"/>
                  </a:solidFill>
                </a:rPr>
                <a:t>result</a:t>
              </a:r>
            </a:p>
          </p:txBody>
        </p:sp>
        <p:sp>
          <p:nvSpPr>
            <p:cNvPr id="5129" name="AutoShape 16"/>
            <p:cNvSpPr>
              <a:spLocks noChangeArrowheads="1"/>
            </p:cNvSpPr>
            <p:nvPr/>
          </p:nvSpPr>
          <p:spPr bwMode="auto">
            <a:xfrm>
              <a:off x="1869" y="1891"/>
              <a:ext cx="912" cy="432"/>
            </a:xfrm>
            <a:prstGeom prst="rightArrow">
              <a:avLst>
                <a:gd name="adj1" fmla="val 50000"/>
                <a:gd name="adj2" fmla="val 52778"/>
              </a:avLst>
            </a:prstGeom>
            <a:solidFill>
              <a:srgbClr val="F15A22"/>
            </a:solidFill>
            <a:ln w="1908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FFFFFF"/>
                  </a:solidFill>
                </a:rPr>
                <a:t>Analysis</a:t>
              </a:r>
            </a:p>
          </p:txBody>
        </p:sp>
        <p:sp>
          <p:nvSpPr>
            <p:cNvPr id="5130" name="Text Box 17"/>
            <p:cNvSpPr txBox="1">
              <a:spLocks noChangeArrowheads="1"/>
            </p:cNvSpPr>
            <p:nvPr/>
          </p:nvSpPr>
          <p:spPr bwMode="auto">
            <a:xfrm>
              <a:off x="3790" y="1900"/>
              <a:ext cx="237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09000"/>
                </a:lnSpc>
              </a:pPr>
              <a:r>
                <a:rPr lang="en-GB" sz="2800">
                  <a:solidFill>
                    <a:srgbClr val="000000"/>
                  </a:solidFill>
                  <a:latin typeface="Symbol" charset="0"/>
                </a:rPr>
                <a:t></a:t>
              </a: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120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ea typeface="ＭＳ Ｐゴシック" charset="0"/>
                <a:cs typeface="Times New Roman"/>
              </a:rPr>
              <a:t>Scalasca</a:t>
            </a:r>
            <a:r>
              <a:rPr lang="de-DE" dirty="0">
                <a:ea typeface="ＭＳ Ｐゴシック" charset="0"/>
                <a:cs typeface="Times New Roman"/>
              </a:rPr>
              <a:t> 2.0 </a:t>
            </a:r>
            <a:r>
              <a:rPr lang="de-DE" dirty="0">
                <a:cs typeface="Times New Roman"/>
              </a:rPr>
              <a:t>F</a:t>
            </a:r>
            <a:r>
              <a:rPr lang="de-DE" dirty="0" smtClean="0">
                <a:ea typeface="ＭＳ Ｐゴシック" charset="0"/>
                <a:cs typeface="Times New Roman"/>
              </a:rPr>
              <a:t>eatures</a:t>
            </a:r>
            <a:endParaRPr lang="de-DE" dirty="0">
              <a:ea typeface="ＭＳ Ｐゴシック" charset="0"/>
              <a:cs typeface="Times New Roman"/>
            </a:endParaRPr>
          </a:p>
        </p:txBody>
      </p:sp>
      <p:sp>
        <p:nvSpPr>
          <p:cNvPr id="8195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ea typeface="ＭＳ Ｐゴシック" charset="0"/>
                <a:cs typeface="Times New Roman"/>
              </a:rPr>
              <a:t>Open source, New BSD license</a:t>
            </a:r>
          </a:p>
          <a:p>
            <a:r>
              <a:rPr lang="en-US" dirty="0" smtClean="0">
                <a:ea typeface="ＭＳ Ｐゴシック" charset="0"/>
                <a:cs typeface="Times New Roman"/>
              </a:rPr>
              <a:t>Fairly portable</a:t>
            </a:r>
          </a:p>
          <a:p>
            <a:pPr lvl="1"/>
            <a:r>
              <a:rPr lang="en-US" dirty="0" smtClean="0">
                <a:ea typeface="ＭＳ Ｐゴシック" charset="0"/>
                <a:cs typeface="Times New Roman"/>
              </a:rPr>
              <a:t>IBM Blue Gene, IBM SP </a:t>
            </a:r>
            <a:r>
              <a:rPr lang="en-US" dirty="0" smtClean="0">
                <a:ea typeface="ＭＳ Ｐゴシック" charset="0"/>
                <a:cs typeface="Times New Roman"/>
              </a:rPr>
              <a:t>and </a:t>
            </a:r>
            <a:r>
              <a:rPr lang="en-US" dirty="0" smtClean="0">
                <a:ea typeface="ＭＳ Ｐゴシック" charset="0"/>
                <a:cs typeface="Times New Roman"/>
              </a:rPr>
              <a:t>blade clusters, Cray XT, SGI </a:t>
            </a:r>
            <a:r>
              <a:rPr lang="en-US" dirty="0" err="1" smtClean="0">
                <a:ea typeface="ＭＳ Ｐゴシック" charset="0"/>
                <a:cs typeface="Times New Roman"/>
              </a:rPr>
              <a:t>Altix</a:t>
            </a:r>
            <a:r>
              <a:rPr lang="en-US" dirty="0" smtClean="0">
                <a:ea typeface="ＭＳ Ｐゴシック" charset="0"/>
                <a:cs typeface="Times New Roman"/>
              </a:rPr>
              <a:t>,</a:t>
            </a:r>
            <a:r>
              <a:rPr lang="en-US" dirty="0">
                <a:cs typeface="Times New Roman"/>
              </a:rPr>
              <a:t> </a:t>
            </a:r>
            <a:r>
              <a:rPr lang="en-US" dirty="0" smtClean="0">
                <a:cs typeface="Times New Roman"/>
              </a:rPr>
              <a:t>S</a:t>
            </a:r>
            <a:r>
              <a:rPr lang="en-US" dirty="0" smtClean="0">
                <a:ea typeface="ＭＳ Ｐゴシック" charset="0"/>
                <a:cs typeface="Times New Roman"/>
              </a:rPr>
              <a:t>olaris &amp; Linux clusters, ...</a:t>
            </a:r>
          </a:p>
          <a:p>
            <a:r>
              <a:rPr lang="en-US" dirty="0" smtClean="0">
                <a:ea typeface="ＭＳ Ｐゴシック" charset="0"/>
                <a:cs typeface="Times New Roman"/>
              </a:rPr>
              <a:t>Uses Score-P </a:t>
            </a:r>
            <a:r>
              <a:rPr lang="en-US" dirty="0" err="1" smtClean="0">
                <a:ea typeface="ＭＳ Ｐゴシック" charset="0"/>
                <a:cs typeface="Times New Roman"/>
              </a:rPr>
              <a:t>instrumenter</a:t>
            </a:r>
            <a:r>
              <a:rPr lang="en-US" dirty="0" smtClean="0">
                <a:ea typeface="ＭＳ Ｐゴシック" charset="0"/>
                <a:cs typeface="Times New Roman"/>
              </a:rPr>
              <a:t> </a:t>
            </a:r>
            <a:r>
              <a:rPr lang="en-US" dirty="0" smtClean="0">
                <a:ea typeface="ＭＳ Ｐゴシック" charset="0"/>
                <a:cs typeface="Times New Roman"/>
              </a:rPr>
              <a:t>and </a:t>
            </a:r>
            <a:r>
              <a:rPr lang="en-US" dirty="0" smtClean="0">
                <a:ea typeface="ＭＳ Ｐゴシック" charset="0"/>
                <a:cs typeface="Times New Roman"/>
              </a:rPr>
              <a:t>measurement libraries</a:t>
            </a:r>
          </a:p>
          <a:p>
            <a:pPr lvl="1"/>
            <a:r>
              <a:rPr lang="en-US" dirty="0" err="1" smtClean="0">
                <a:ea typeface="ＭＳ Ｐゴシック" charset="0"/>
                <a:cs typeface="Times New Roman"/>
              </a:rPr>
              <a:t>Scalasca</a:t>
            </a:r>
            <a:r>
              <a:rPr lang="en-US" dirty="0" smtClean="0">
                <a:ea typeface="ＭＳ Ｐゴシック" charset="0"/>
                <a:cs typeface="Times New Roman"/>
              </a:rPr>
              <a:t> 2.0 core package focuses on trace-based analyses</a:t>
            </a:r>
          </a:p>
          <a:p>
            <a:pPr lvl="1"/>
            <a:r>
              <a:rPr lang="en-US" dirty="0" smtClean="0">
                <a:ea typeface="ＭＳ Ｐゴシック" charset="0"/>
                <a:cs typeface="Times New Roman"/>
              </a:rPr>
              <a:t>Supports common data formats</a:t>
            </a:r>
          </a:p>
          <a:p>
            <a:pPr lvl="2"/>
            <a:r>
              <a:rPr lang="en-US" dirty="0">
                <a:cs typeface="Times New Roman"/>
              </a:rPr>
              <a:t>r</a:t>
            </a:r>
            <a:r>
              <a:rPr lang="en-US" dirty="0" smtClean="0">
                <a:ea typeface="ＭＳ Ｐゴシック" charset="0"/>
                <a:cs typeface="Times New Roman"/>
              </a:rPr>
              <a:t>eads </a:t>
            </a:r>
            <a:r>
              <a:rPr lang="en-US" dirty="0" smtClean="0">
                <a:ea typeface="ＭＳ Ｐゴシック" charset="0"/>
                <a:cs typeface="Times New Roman"/>
              </a:rPr>
              <a:t>event traces in OTF2 format</a:t>
            </a:r>
          </a:p>
          <a:p>
            <a:pPr lvl="2"/>
            <a:r>
              <a:rPr lang="en-US" dirty="0">
                <a:cs typeface="Times New Roman"/>
              </a:rPr>
              <a:t>w</a:t>
            </a:r>
            <a:r>
              <a:rPr lang="en-US" dirty="0" smtClean="0">
                <a:ea typeface="ＭＳ Ｐゴシック" charset="0"/>
                <a:cs typeface="Times New Roman"/>
              </a:rPr>
              <a:t>rites </a:t>
            </a:r>
            <a:r>
              <a:rPr lang="en-US" dirty="0" smtClean="0">
                <a:ea typeface="ＭＳ Ｐゴシック" charset="0"/>
                <a:cs typeface="Times New Roman"/>
              </a:rPr>
              <a:t>analysis reports in CUBE4 format</a:t>
            </a:r>
          </a:p>
          <a:p>
            <a:r>
              <a:rPr lang="en-US" dirty="0" smtClean="0">
                <a:ea typeface="ＭＳ Ｐゴシック" charset="0"/>
                <a:cs typeface="Times New Roman"/>
              </a:rPr>
              <a:t>Current limitations:</a:t>
            </a:r>
          </a:p>
          <a:p>
            <a:pPr lvl="1"/>
            <a:r>
              <a:rPr lang="en-US" dirty="0" smtClean="0">
                <a:ea typeface="ＭＳ Ｐゴシック" charset="0"/>
                <a:cs typeface="Times New Roman"/>
              </a:rPr>
              <a:t>No support for nested </a:t>
            </a:r>
            <a:r>
              <a:rPr lang="en-US" dirty="0" err="1" smtClean="0">
                <a:ea typeface="ＭＳ Ｐゴシック" charset="0"/>
                <a:cs typeface="Times New Roman"/>
              </a:rPr>
              <a:t>OpenMP</a:t>
            </a:r>
            <a:r>
              <a:rPr lang="en-US" dirty="0" smtClean="0">
                <a:ea typeface="ＭＳ Ｐゴシック" charset="0"/>
                <a:cs typeface="Times New Roman"/>
              </a:rPr>
              <a:t> parallelism and tasking</a:t>
            </a:r>
          </a:p>
          <a:p>
            <a:pPr lvl="1"/>
            <a:r>
              <a:rPr lang="en-US" dirty="0" smtClean="0">
                <a:ea typeface="ＭＳ Ｐゴシック" charset="0"/>
                <a:cs typeface="Times New Roman"/>
              </a:rPr>
              <a:t>Unable to handle OTF2 traces containing CUDA events</a:t>
            </a:r>
            <a:endParaRPr lang="en-US" dirty="0">
              <a:ea typeface="ＭＳ Ｐゴシック" charset="0"/>
              <a:cs typeface="Times New Roman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21BD853-5FC2-6C47-8CB3-EF1407F12DAB}" type="slidenum">
              <a:rPr lang="en-US">
                <a:solidFill>
                  <a:srgbClr val="FFFFFF"/>
                </a:solidFill>
              </a:rPr>
              <a:pPr eaLnBrk="1" hangingPunct="1"/>
              <a:t>59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2296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Open|SpeedShop Tool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Open Source Performance Analysis Tool Framework</a:t>
            </a:r>
          </a:p>
          <a:p>
            <a:pPr lvl="1"/>
            <a:r>
              <a:rPr lang="en-US" dirty="0" smtClean="0"/>
              <a:t>Most common performance analysis steps </a:t>
            </a:r>
            <a:r>
              <a:rPr lang="en-US" b="1" i="1" dirty="0" smtClean="0">
                <a:solidFill>
                  <a:srgbClr val="000000"/>
                </a:solidFill>
              </a:rPr>
              <a:t>all in one tool</a:t>
            </a:r>
          </a:p>
          <a:p>
            <a:pPr lvl="1"/>
            <a:r>
              <a:rPr lang="en-US" dirty="0"/>
              <a:t>Combines</a:t>
            </a:r>
            <a:r>
              <a:rPr lang="en-US" b="1" i="1" dirty="0" smtClean="0">
                <a:solidFill>
                  <a:srgbClr val="000000"/>
                </a:solidFill>
              </a:rPr>
              <a:t> tracing </a:t>
            </a:r>
            <a:r>
              <a:rPr lang="en-US" dirty="0"/>
              <a:t>and</a:t>
            </a:r>
            <a:r>
              <a:rPr lang="en-US" b="1" i="1" dirty="0" smtClean="0">
                <a:solidFill>
                  <a:srgbClr val="000000"/>
                </a:solidFill>
              </a:rPr>
              <a:t> sampling </a:t>
            </a:r>
            <a:r>
              <a:rPr lang="en-US" dirty="0"/>
              <a:t>techniques</a:t>
            </a:r>
          </a:p>
          <a:p>
            <a:pPr lvl="1"/>
            <a:r>
              <a:rPr lang="en-US" b="1" i="1" dirty="0" smtClean="0">
                <a:solidFill>
                  <a:srgbClr val="000000"/>
                </a:solidFill>
              </a:rPr>
              <a:t>Extensible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by </a:t>
            </a:r>
            <a:r>
              <a:rPr lang="en-US" dirty="0"/>
              <a:t>plugins</a:t>
            </a:r>
            <a:r>
              <a:rPr lang="en-US" dirty="0" smtClean="0"/>
              <a:t> for data collection and representation</a:t>
            </a:r>
          </a:p>
          <a:p>
            <a:pPr lvl="1"/>
            <a:r>
              <a:rPr lang="en-US" dirty="0" smtClean="0"/>
              <a:t>Gathers and displays several types of performance information</a:t>
            </a:r>
          </a:p>
          <a:p>
            <a:r>
              <a:rPr lang="en-US" dirty="0" smtClean="0"/>
              <a:t>Flexible and Easy to use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User access through: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b="1" i="1" dirty="0" smtClean="0">
                <a:solidFill>
                  <a:srgbClr val="000000"/>
                </a:solidFill>
              </a:rPr>
              <a:t>GUI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b="1" i="1" dirty="0" smtClean="0">
                <a:solidFill>
                  <a:srgbClr val="000000"/>
                </a:solidFill>
              </a:rPr>
              <a:t>Command Line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b="1" i="1" dirty="0" smtClean="0">
                <a:solidFill>
                  <a:srgbClr val="000000"/>
                </a:solidFill>
              </a:rPr>
              <a:t>Python Scripting, convenience scripts</a:t>
            </a:r>
          </a:p>
          <a:p>
            <a:r>
              <a:rPr lang="en-US" dirty="0" smtClean="0"/>
              <a:t>Scalable Data Collection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Instrumentation of </a:t>
            </a:r>
            <a:r>
              <a:rPr lang="en-US" b="1" i="1" dirty="0" smtClean="0">
                <a:solidFill>
                  <a:srgbClr val="000000"/>
                </a:solidFill>
              </a:rPr>
              <a:t>unmodified application binaries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New option for </a:t>
            </a:r>
            <a:r>
              <a:rPr lang="en-US" b="1" i="1" dirty="0" smtClean="0">
                <a:solidFill>
                  <a:srgbClr val="000000"/>
                </a:solidFill>
              </a:rPr>
              <a:t>hierarchical online data aggregation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/>
              <a:t>Supports a wide range of systems</a:t>
            </a:r>
          </a:p>
          <a:p>
            <a:pPr lvl="1"/>
            <a:r>
              <a:rPr lang="en-US" dirty="0" smtClean="0"/>
              <a:t>Extensively used and tested on a variety </a:t>
            </a:r>
            <a:r>
              <a:rPr lang="en-US" dirty="0" smtClean="0">
                <a:solidFill>
                  <a:srgbClr val="000000"/>
                </a:solidFill>
              </a:rPr>
              <a:t>of </a:t>
            </a:r>
            <a:r>
              <a:rPr lang="en-US" b="1" i="1" dirty="0" smtClean="0">
                <a:solidFill>
                  <a:srgbClr val="000000"/>
                </a:solidFill>
              </a:rPr>
              <a:t>Linux clusters</a:t>
            </a:r>
          </a:p>
          <a:p>
            <a:pPr lvl="1"/>
            <a:r>
              <a:rPr lang="en-US" b="1" i="1" dirty="0" smtClean="0">
                <a:solidFill>
                  <a:srgbClr val="000000"/>
                </a:solidFill>
              </a:rPr>
              <a:t>Cray XT/XE/XK </a:t>
            </a:r>
            <a:r>
              <a:rPr lang="en-US" dirty="0" smtClean="0">
                <a:solidFill>
                  <a:srgbClr val="000000"/>
                </a:solidFill>
              </a:rPr>
              <a:t>and </a:t>
            </a:r>
            <a:r>
              <a:rPr lang="en-US" b="1" i="1" dirty="0" smtClean="0">
                <a:solidFill>
                  <a:srgbClr val="000000"/>
                </a:solidFill>
              </a:rPr>
              <a:t>Blue Gene</a:t>
            </a:r>
            <a:r>
              <a:rPr lang="en-US" b="1" i="1" dirty="0">
                <a:solidFill>
                  <a:srgbClr val="000000"/>
                </a:solidFill>
              </a:rPr>
              <a:t> </a:t>
            </a:r>
            <a:r>
              <a:rPr lang="en-US" b="1" i="1" dirty="0" smtClean="0">
                <a:solidFill>
                  <a:srgbClr val="000000"/>
                </a:solidFill>
              </a:rPr>
              <a:t>L/P/Q </a:t>
            </a:r>
            <a:r>
              <a:rPr lang="en-US" dirty="0" smtClean="0">
                <a:solidFill>
                  <a:srgbClr val="000000"/>
                </a:solidFill>
              </a:rPr>
              <a:t>support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DBF9-B72E-5D40-936B-5A102821195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64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>
            <a:grpSpLocks/>
          </p:cNvGrpSpPr>
          <p:nvPr/>
        </p:nvGrpSpPr>
        <p:grpSpPr bwMode="auto">
          <a:xfrm>
            <a:off x="2490788" y="1691262"/>
            <a:ext cx="4664075" cy="1116013"/>
            <a:chOff x="2490788" y="1866900"/>
            <a:chExt cx="4664075" cy="1116013"/>
          </a:xfrm>
        </p:grpSpPr>
        <p:sp>
          <p:nvSpPr>
            <p:cNvPr id="56" name="Rechteck 55"/>
            <p:cNvSpPr>
              <a:spLocks noChangeArrowheads="1"/>
            </p:cNvSpPr>
            <p:nvPr/>
          </p:nvSpPr>
          <p:spPr bwMode="auto">
            <a:xfrm>
              <a:off x="2490788" y="1866900"/>
              <a:ext cx="4664075" cy="1116013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  <a:effectLst>
              <a:outerShdw blurRad="44450" dist="27940" dir="5400000" algn="ctr" rotWithShape="0">
                <a:srgbClr val="000000">
                  <a:alpha val="31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268" name="Textfeld 56"/>
            <p:cNvSpPr txBox="1">
              <a:spLocks noChangeArrowheads="1"/>
            </p:cNvSpPr>
            <p:nvPr/>
          </p:nvSpPr>
          <p:spPr bwMode="auto">
            <a:xfrm>
              <a:off x="3452813" y="2608263"/>
              <a:ext cx="2595562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de-DE"/>
                <a:t>Scalasca trace analysis</a:t>
              </a:r>
            </a:p>
          </p:txBody>
        </p:sp>
      </p:grp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7640368-53BF-2C42-BCB9-A262FF063C8D}" type="slidenum">
              <a:rPr lang="en-US">
                <a:solidFill>
                  <a:srgbClr val="FFFFFF"/>
                </a:solidFill>
              </a:rPr>
              <a:pPr eaLnBrk="1" hangingPunct="1"/>
              <a:t>60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21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ea typeface="ＭＳ Ｐゴシック" charset="0"/>
                <a:cs typeface="Times New Roman"/>
              </a:rPr>
              <a:t>Scalasca</a:t>
            </a:r>
            <a:r>
              <a:rPr lang="de-DE" dirty="0">
                <a:ea typeface="ＭＳ Ｐゴシック" charset="0"/>
                <a:cs typeface="Times New Roman"/>
              </a:rPr>
              <a:t> </a:t>
            </a:r>
            <a:r>
              <a:rPr lang="de-DE" dirty="0">
                <a:cs typeface="Times New Roman"/>
              </a:rPr>
              <a:t>W</a:t>
            </a:r>
            <a:r>
              <a:rPr lang="de-DE" dirty="0" smtClean="0">
                <a:ea typeface="ＭＳ Ｐゴシック" charset="0"/>
                <a:cs typeface="Times New Roman"/>
              </a:rPr>
              <a:t>orkflow</a:t>
            </a:r>
            <a:endParaRPr lang="de-DE" dirty="0">
              <a:ea typeface="ＭＳ Ｐゴシック" charset="0"/>
              <a:cs typeface="Times New Roman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09625" y="1334075"/>
            <a:ext cx="1500188" cy="1357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hteck 5"/>
          <p:cNvSpPr/>
          <p:nvPr/>
        </p:nvSpPr>
        <p:spPr>
          <a:xfrm>
            <a:off x="747713" y="1262637"/>
            <a:ext cx="1500187" cy="13573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676275" y="1191200"/>
            <a:ext cx="1500188" cy="1357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224" name="Textfeld 7"/>
          <p:cNvSpPr txBox="1">
            <a:spLocks noChangeArrowheads="1"/>
          </p:cNvSpPr>
          <p:nvPr/>
        </p:nvSpPr>
        <p:spPr bwMode="auto">
          <a:xfrm>
            <a:off x="676275" y="1905575"/>
            <a:ext cx="9588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Instr.</a:t>
            </a:r>
          </a:p>
          <a:p>
            <a:pPr eaLnBrk="1" hangingPunct="1"/>
            <a:r>
              <a:rPr lang="en-US" sz="1200"/>
              <a:t>target</a:t>
            </a:r>
          </a:p>
          <a:p>
            <a:pPr eaLnBrk="1" hangingPunct="1"/>
            <a:r>
              <a:rPr lang="en-US" sz="1200"/>
              <a:t>application </a:t>
            </a:r>
          </a:p>
        </p:txBody>
      </p:sp>
      <p:cxnSp>
        <p:nvCxnSpPr>
          <p:cNvPr id="9" name="Gerade Verbindung 8"/>
          <p:cNvCxnSpPr/>
          <p:nvPr/>
        </p:nvCxnSpPr>
        <p:spPr>
          <a:xfrm>
            <a:off x="676275" y="1405512"/>
            <a:ext cx="1285875" cy="1143000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6" name="Textfeld 9"/>
          <p:cNvSpPr txBox="1">
            <a:spLocks noChangeArrowheads="1"/>
          </p:cNvSpPr>
          <p:nvPr/>
        </p:nvSpPr>
        <p:spPr bwMode="auto">
          <a:xfrm>
            <a:off x="1033463" y="1162625"/>
            <a:ext cx="11223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Measurement</a:t>
            </a:r>
          </a:p>
          <a:p>
            <a:pPr eaLnBrk="1" hangingPunct="1"/>
            <a:r>
              <a:rPr lang="en-US" sz="1200"/>
              <a:t>library</a:t>
            </a:r>
          </a:p>
          <a:p>
            <a:pPr eaLnBrk="1" hangingPunct="1"/>
            <a:endParaRPr lang="en-US" sz="1200"/>
          </a:p>
        </p:txBody>
      </p:sp>
      <p:sp>
        <p:nvSpPr>
          <p:cNvPr id="11" name="Rechteck 10"/>
          <p:cNvSpPr/>
          <p:nvPr/>
        </p:nvSpPr>
        <p:spPr>
          <a:xfrm>
            <a:off x="1428750" y="1691262"/>
            <a:ext cx="642938" cy="2857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HWC</a:t>
            </a:r>
          </a:p>
        </p:txBody>
      </p:sp>
      <p:grpSp>
        <p:nvGrpSpPr>
          <p:cNvPr id="8" name="Gruppieren 7"/>
          <p:cNvGrpSpPr>
            <a:grpSpLocks/>
          </p:cNvGrpSpPr>
          <p:nvPr/>
        </p:nvGrpSpPr>
        <p:grpSpPr bwMode="auto">
          <a:xfrm>
            <a:off x="2166938" y="1762700"/>
            <a:ext cx="5191125" cy="714375"/>
            <a:chOff x="2166938" y="1938338"/>
            <a:chExt cx="5191125" cy="714375"/>
          </a:xfrm>
        </p:grpSpPr>
        <p:sp>
          <p:nvSpPr>
            <p:cNvPr id="27" name="Rechteck 26"/>
            <p:cNvSpPr/>
            <p:nvPr/>
          </p:nvSpPr>
          <p:spPr bwMode="auto">
            <a:xfrm>
              <a:off x="4371975" y="2081213"/>
              <a:ext cx="1214438" cy="5715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hteck 27"/>
            <p:cNvSpPr/>
            <p:nvPr/>
          </p:nvSpPr>
          <p:spPr bwMode="auto">
            <a:xfrm>
              <a:off x="4310063" y="2009775"/>
              <a:ext cx="1214437" cy="5715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hteck 28"/>
            <p:cNvSpPr/>
            <p:nvPr/>
          </p:nvSpPr>
          <p:spPr bwMode="auto">
            <a:xfrm>
              <a:off x="4238625" y="1938338"/>
              <a:ext cx="1214438" cy="5715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Parallel wait-state search</a:t>
              </a:r>
            </a:p>
          </p:txBody>
        </p:sp>
        <p:sp>
          <p:nvSpPr>
            <p:cNvPr id="14" name="Gefaltete Ecke 13"/>
            <p:cNvSpPr/>
            <p:nvPr/>
          </p:nvSpPr>
          <p:spPr bwMode="auto">
            <a:xfrm>
              <a:off x="5881688" y="2044700"/>
              <a:ext cx="1071562" cy="500063"/>
            </a:xfrm>
            <a:prstGeom prst="foldedCorner">
              <a:avLst/>
            </a:prstGeom>
            <a:solidFill>
              <a:srgbClr val="CC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Wait-state report</a:t>
              </a:r>
            </a:p>
          </p:txBody>
        </p:sp>
        <p:cxnSp>
          <p:nvCxnSpPr>
            <p:cNvPr id="15" name="Gerade Verbindung mit Pfeil 14"/>
            <p:cNvCxnSpPr/>
            <p:nvPr/>
          </p:nvCxnSpPr>
          <p:spPr bwMode="auto">
            <a:xfrm>
              <a:off x="2166938" y="2090738"/>
              <a:ext cx="50006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/>
            <p:cNvCxnSpPr/>
            <p:nvPr/>
          </p:nvCxnSpPr>
          <p:spPr bwMode="auto">
            <a:xfrm>
              <a:off x="2309813" y="2374900"/>
              <a:ext cx="36195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Gefaltete Ecke 23"/>
            <p:cNvSpPr/>
            <p:nvPr/>
          </p:nvSpPr>
          <p:spPr bwMode="auto">
            <a:xfrm>
              <a:off x="2805113" y="2117725"/>
              <a:ext cx="1071562" cy="500063"/>
            </a:xfrm>
            <a:prstGeom prst="foldedCorner">
              <a:avLst/>
            </a:prstGeom>
            <a:solidFill>
              <a:srgbClr val="CC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Gefaltete Ecke 24"/>
            <p:cNvSpPr/>
            <p:nvPr/>
          </p:nvSpPr>
          <p:spPr bwMode="auto">
            <a:xfrm>
              <a:off x="2743200" y="2046288"/>
              <a:ext cx="1071563" cy="500062"/>
            </a:xfrm>
            <a:prstGeom prst="foldedCorner">
              <a:avLst/>
            </a:prstGeom>
            <a:solidFill>
              <a:srgbClr val="CC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Gefaltete Ecke 25"/>
            <p:cNvSpPr/>
            <p:nvPr/>
          </p:nvSpPr>
          <p:spPr bwMode="auto">
            <a:xfrm>
              <a:off x="2671763" y="1974850"/>
              <a:ext cx="1071562" cy="500063"/>
            </a:xfrm>
            <a:prstGeom prst="foldedCorner">
              <a:avLst/>
            </a:prstGeom>
            <a:solidFill>
              <a:srgbClr val="CC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Local event traces</a:t>
              </a:r>
            </a:p>
          </p:txBody>
        </p:sp>
        <p:cxnSp>
          <p:nvCxnSpPr>
            <p:cNvPr id="18" name="Gerade Verbindung mit Pfeil 17"/>
            <p:cNvCxnSpPr/>
            <p:nvPr/>
          </p:nvCxnSpPr>
          <p:spPr bwMode="auto">
            <a:xfrm>
              <a:off x="2238375" y="2232025"/>
              <a:ext cx="428625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/>
            <p:cNvCxnSpPr/>
            <p:nvPr/>
          </p:nvCxnSpPr>
          <p:spPr bwMode="auto">
            <a:xfrm>
              <a:off x="3738563" y="2081213"/>
              <a:ext cx="50006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/>
            <p:cNvCxnSpPr/>
            <p:nvPr/>
          </p:nvCxnSpPr>
          <p:spPr bwMode="auto">
            <a:xfrm>
              <a:off x="3881438" y="2365375"/>
              <a:ext cx="36195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 bwMode="auto">
            <a:xfrm>
              <a:off x="3810000" y="2222500"/>
              <a:ext cx="428625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/>
            <p:cNvCxnSpPr>
              <a:stCxn id="14" idx="3"/>
            </p:cNvCxnSpPr>
            <p:nvPr/>
          </p:nvCxnSpPr>
          <p:spPr bwMode="auto">
            <a:xfrm>
              <a:off x="6953250" y="2295525"/>
              <a:ext cx="404813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/>
            <p:cNvCxnSpPr/>
            <p:nvPr/>
          </p:nvCxnSpPr>
          <p:spPr bwMode="auto">
            <a:xfrm>
              <a:off x="5453063" y="2224088"/>
              <a:ext cx="428625" cy="15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53"/>
          <p:cNvGrpSpPr>
            <a:grpSpLocks/>
          </p:cNvGrpSpPr>
          <p:nvPr/>
        </p:nvGrpSpPr>
        <p:grpSpPr bwMode="auto">
          <a:xfrm>
            <a:off x="2171700" y="1119762"/>
            <a:ext cx="4781550" cy="500063"/>
            <a:chOff x="2171700" y="928688"/>
            <a:chExt cx="4781550" cy="500062"/>
          </a:xfrm>
        </p:grpSpPr>
        <p:sp>
          <p:nvSpPr>
            <p:cNvPr id="31" name="Gefaltete Ecke 30"/>
            <p:cNvSpPr/>
            <p:nvPr/>
          </p:nvSpPr>
          <p:spPr>
            <a:xfrm>
              <a:off x="5881688" y="928688"/>
              <a:ext cx="1071562" cy="500062"/>
            </a:xfrm>
            <a:prstGeom prst="foldedCorner">
              <a:avLst/>
            </a:prstGeom>
            <a:solidFill>
              <a:srgbClr val="CC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Summary report</a:t>
              </a:r>
            </a:p>
          </p:txBody>
        </p:sp>
        <p:cxnSp>
          <p:nvCxnSpPr>
            <p:cNvPr id="32" name="Gerade Verbindung mit Pfeil 31"/>
            <p:cNvCxnSpPr>
              <a:endCxn id="31" idx="1"/>
            </p:cNvCxnSpPr>
            <p:nvPr/>
          </p:nvCxnSpPr>
          <p:spPr>
            <a:xfrm flipV="1">
              <a:off x="2171700" y="1177926"/>
              <a:ext cx="3709988" cy="317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64"/>
          <p:cNvGrpSpPr>
            <a:grpSpLocks/>
          </p:cNvGrpSpPr>
          <p:nvPr/>
        </p:nvGrpSpPr>
        <p:grpSpPr bwMode="auto">
          <a:xfrm>
            <a:off x="1428751" y="944124"/>
            <a:ext cx="4989513" cy="461388"/>
            <a:chOff x="1428751" y="1119644"/>
            <a:chExt cx="4989513" cy="461109"/>
          </a:xfrm>
        </p:grpSpPr>
        <p:cxnSp>
          <p:nvCxnSpPr>
            <p:cNvPr id="34" name="Gewinkelte Verbindung 147"/>
            <p:cNvCxnSpPr>
              <a:stCxn id="31" idx="0"/>
            </p:cNvCxnSpPr>
            <p:nvPr/>
          </p:nvCxnSpPr>
          <p:spPr>
            <a:xfrm rot="16200000" flipH="1" flipV="1">
              <a:off x="3887810" y="-1339415"/>
              <a:ext cx="71395" cy="4989513"/>
            </a:xfrm>
            <a:prstGeom prst="bentConnector4">
              <a:avLst>
                <a:gd name="adj1" fmla="val -223440"/>
                <a:gd name="adj2" fmla="val 100048"/>
              </a:avLst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49" name="Textfeld 53"/>
            <p:cNvSpPr txBox="1">
              <a:spLocks noChangeArrowheads="1"/>
            </p:cNvSpPr>
            <p:nvPr/>
          </p:nvSpPr>
          <p:spPr bwMode="auto">
            <a:xfrm>
              <a:off x="2538413" y="1304528"/>
              <a:ext cx="277653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/>
                <a:t>Optimized measurement configuration</a:t>
              </a:r>
            </a:p>
          </p:txBody>
        </p:sp>
      </p:grpSp>
      <p:sp>
        <p:nvSpPr>
          <p:cNvPr id="36" name="Rechteck 35"/>
          <p:cNvSpPr/>
          <p:nvPr/>
        </p:nvSpPr>
        <p:spPr>
          <a:xfrm>
            <a:off x="857250" y="3834387"/>
            <a:ext cx="1214438" cy="5715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err="1">
                <a:solidFill>
                  <a:schemeClr val="tx1"/>
                </a:solidFill>
              </a:rPr>
              <a:t>Instrumenter</a:t>
            </a:r>
            <a:r>
              <a:rPr lang="en-US" sz="1200" dirty="0">
                <a:solidFill>
                  <a:schemeClr val="tx1"/>
                </a:solidFill>
              </a:rPr>
              <a:t> compiler / linker</a:t>
            </a:r>
          </a:p>
        </p:txBody>
      </p:sp>
      <p:sp>
        <p:nvSpPr>
          <p:cNvPr id="37" name="Gefaltete Ecke 36"/>
          <p:cNvSpPr/>
          <p:nvPr/>
        </p:nvSpPr>
        <p:spPr>
          <a:xfrm>
            <a:off x="928688" y="2977137"/>
            <a:ext cx="1071562" cy="500063"/>
          </a:xfrm>
          <a:prstGeom prst="foldedCorner">
            <a:avLst/>
          </a:prstGeom>
          <a:solidFill>
            <a:srgbClr val="CC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Instrumented executable</a:t>
            </a:r>
          </a:p>
        </p:txBody>
      </p:sp>
      <p:cxnSp>
        <p:nvCxnSpPr>
          <p:cNvPr id="38" name="Gerade Verbindung mit Pfeil 37"/>
          <p:cNvCxnSpPr>
            <a:stCxn id="37" idx="0"/>
          </p:cNvCxnSpPr>
          <p:nvPr/>
        </p:nvCxnSpPr>
        <p:spPr>
          <a:xfrm rot="5400000" flipH="1" flipV="1">
            <a:off x="1253331" y="2758856"/>
            <a:ext cx="428625" cy="793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>
            <a:stCxn id="36" idx="0"/>
            <a:endCxn id="37" idx="2"/>
          </p:cNvCxnSpPr>
          <p:nvPr/>
        </p:nvCxnSpPr>
        <p:spPr>
          <a:xfrm rot="5400000" flipH="1" flipV="1">
            <a:off x="1285081" y="3655794"/>
            <a:ext cx="358775" cy="158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endCxn id="36" idx="2"/>
          </p:cNvCxnSpPr>
          <p:nvPr/>
        </p:nvCxnSpPr>
        <p:spPr>
          <a:xfrm rot="16200000" flipV="1">
            <a:off x="1253331" y="4616231"/>
            <a:ext cx="428625" cy="793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efaltete Ecke 41"/>
          <p:cNvSpPr/>
          <p:nvPr/>
        </p:nvSpPr>
        <p:spPr>
          <a:xfrm>
            <a:off x="995363" y="4905950"/>
            <a:ext cx="1071562" cy="500062"/>
          </a:xfrm>
          <a:prstGeom prst="foldedCorner">
            <a:avLst/>
          </a:prstGeom>
          <a:solidFill>
            <a:srgbClr val="CC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3" name="Gefaltete Ecke 42"/>
          <p:cNvSpPr/>
          <p:nvPr/>
        </p:nvSpPr>
        <p:spPr>
          <a:xfrm>
            <a:off x="933450" y="4834512"/>
            <a:ext cx="1071563" cy="500063"/>
          </a:xfrm>
          <a:prstGeom prst="foldedCorner">
            <a:avLst/>
          </a:prstGeom>
          <a:solidFill>
            <a:srgbClr val="CC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4" name="Gefaltete Ecke 43"/>
          <p:cNvSpPr/>
          <p:nvPr/>
        </p:nvSpPr>
        <p:spPr>
          <a:xfrm>
            <a:off x="862013" y="4763075"/>
            <a:ext cx="1071562" cy="500062"/>
          </a:xfrm>
          <a:prstGeom prst="foldedCorner">
            <a:avLst/>
          </a:prstGeom>
          <a:solidFill>
            <a:srgbClr val="CC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Source modules</a:t>
            </a:r>
          </a:p>
        </p:txBody>
      </p:sp>
      <p:grpSp>
        <p:nvGrpSpPr>
          <p:cNvPr id="45" name="Group 59"/>
          <p:cNvGrpSpPr>
            <a:grpSpLocks/>
          </p:cNvGrpSpPr>
          <p:nvPr/>
        </p:nvGrpSpPr>
        <p:grpSpPr bwMode="auto">
          <a:xfrm>
            <a:off x="6953250" y="1048325"/>
            <a:ext cx="1042988" cy="4038600"/>
            <a:chOff x="6953250" y="857250"/>
            <a:chExt cx="1042988" cy="4038600"/>
          </a:xfrm>
        </p:grpSpPr>
        <p:cxnSp>
          <p:nvCxnSpPr>
            <p:cNvPr id="47" name="Gerade Verbindung mit Pfeil 46"/>
            <p:cNvCxnSpPr/>
            <p:nvPr/>
          </p:nvCxnSpPr>
          <p:spPr>
            <a:xfrm>
              <a:off x="6953250" y="1181100"/>
              <a:ext cx="404813" cy="15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hteck 47"/>
            <p:cNvSpPr/>
            <p:nvPr/>
          </p:nvSpPr>
          <p:spPr>
            <a:xfrm rot="16200000">
              <a:off x="6962776" y="1252537"/>
              <a:ext cx="1428750" cy="63817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Report  manipulation</a:t>
              </a:r>
            </a:p>
          </p:txBody>
        </p:sp>
        <p:cxnSp>
          <p:nvCxnSpPr>
            <p:cNvPr id="49" name="Gewinkelte Verbindung 48"/>
            <p:cNvCxnSpPr>
              <a:stCxn id="48" idx="2"/>
            </p:cNvCxnSpPr>
            <p:nvPr/>
          </p:nvCxnSpPr>
          <p:spPr>
            <a:xfrm flipH="1">
              <a:off x="7143750" y="1571625"/>
              <a:ext cx="852488" cy="3324225"/>
            </a:xfrm>
            <a:prstGeom prst="bentConnector3">
              <a:avLst>
                <a:gd name="adj1" fmla="val -73184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uppieren 3"/>
          <p:cNvGrpSpPr>
            <a:grpSpLocks/>
          </p:cNvGrpSpPr>
          <p:nvPr/>
        </p:nvGrpSpPr>
        <p:grpSpPr bwMode="auto">
          <a:xfrm>
            <a:off x="2640013" y="3024762"/>
            <a:ext cx="4503737" cy="3317875"/>
            <a:chOff x="2640013" y="3200400"/>
            <a:chExt cx="4503737" cy="3317875"/>
          </a:xfrm>
        </p:grpSpPr>
        <p:pic>
          <p:nvPicPr>
            <p:cNvPr id="9241" name="Grafik 5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013" y="3910013"/>
              <a:ext cx="4503737" cy="2608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Legende mit Linie 1 50"/>
            <p:cNvSpPr/>
            <p:nvPr/>
          </p:nvSpPr>
          <p:spPr bwMode="auto">
            <a:xfrm>
              <a:off x="2643188" y="3200400"/>
              <a:ext cx="1824037" cy="571500"/>
            </a:xfrm>
            <a:prstGeom prst="borderCallout1">
              <a:avLst>
                <a:gd name="adj1" fmla="val 100655"/>
                <a:gd name="adj2" fmla="val 49667"/>
                <a:gd name="adj3" fmla="val 392878"/>
                <a:gd name="adj4" fmla="val 61677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Which problem?</a:t>
              </a:r>
            </a:p>
          </p:txBody>
        </p:sp>
        <p:sp>
          <p:nvSpPr>
            <p:cNvPr id="52" name="Legende mit Linie 1 51"/>
            <p:cNvSpPr/>
            <p:nvPr/>
          </p:nvSpPr>
          <p:spPr bwMode="auto">
            <a:xfrm>
              <a:off x="4589463" y="3200400"/>
              <a:ext cx="1338262" cy="571500"/>
            </a:xfrm>
            <a:prstGeom prst="borderCallout1">
              <a:avLst>
                <a:gd name="adj1" fmla="val 97989"/>
                <a:gd name="adj2" fmla="val 46920"/>
                <a:gd name="adj3" fmla="val 425540"/>
                <a:gd name="adj4" fmla="val 25359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Where in the program?</a:t>
              </a:r>
            </a:p>
          </p:txBody>
        </p:sp>
        <p:sp>
          <p:nvSpPr>
            <p:cNvPr id="53" name="Legende mit Linie 1 52"/>
            <p:cNvSpPr/>
            <p:nvPr/>
          </p:nvSpPr>
          <p:spPr bwMode="auto">
            <a:xfrm>
              <a:off x="6048375" y="3200400"/>
              <a:ext cx="1095375" cy="571500"/>
            </a:xfrm>
            <a:prstGeom prst="borderCallout1">
              <a:avLst>
                <a:gd name="adj1" fmla="val 102382"/>
                <a:gd name="adj2" fmla="val 50572"/>
                <a:gd name="adj3" fmla="val 267406"/>
                <a:gd name="adj4" fmla="val 1801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Which process?</a:t>
              </a: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7005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Wait-state </a:t>
            </a:r>
            <a:r>
              <a:rPr lang="en-US" dirty="0" smtClean="0"/>
              <a:t>Analysis</a:t>
            </a:r>
            <a:endParaRPr lang="en-US" dirty="0"/>
          </a:p>
        </p:txBody>
      </p:sp>
      <p:grpSp>
        <p:nvGrpSpPr>
          <p:cNvPr id="65" name="Gruppieren 93"/>
          <p:cNvGrpSpPr/>
          <p:nvPr/>
        </p:nvGrpSpPr>
        <p:grpSpPr>
          <a:xfrm>
            <a:off x="4714876" y="838200"/>
            <a:ext cx="3670300" cy="1865115"/>
            <a:chOff x="487363" y="1422400"/>
            <a:chExt cx="3670300" cy="1865115"/>
          </a:xfrm>
        </p:grpSpPr>
        <p:sp>
          <p:nvSpPr>
            <p:cNvPr id="3" name="Line 3"/>
            <p:cNvSpPr>
              <a:spLocks noChangeShapeType="1"/>
            </p:cNvSpPr>
            <p:nvPr/>
          </p:nvSpPr>
          <p:spPr bwMode="auto">
            <a:xfrm flipV="1">
              <a:off x="773113" y="2501900"/>
              <a:ext cx="3168650" cy="4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Line 4"/>
            <p:cNvSpPr>
              <a:spLocks noChangeShapeType="1"/>
            </p:cNvSpPr>
            <p:nvPr/>
          </p:nvSpPr>
          <p:spPr bwMode="auto">
            <a:xfrm flipV="1">
              <a:off x="773113" y="1792288"/>
              <a:ext cx="31670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24050" y="1638300"/>
              <a:ext cx="1008063" cy="2873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 algn="ctr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989013" y="2359025"/>
              <a:ext cx="2087562" cy="28733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algn="ctr">
              <a:solidFill>
                <a:schemeClr val="accent3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7" name="AutoShape 7"/>
            <p:cNvCxnSpPr>
              <a:cxnSpLocks noChangeShapeType="1"/>
              <a:stCxn id="19" idx="2"/>
              <a:endCxn id="16" idx="0"/>
            </p:cNvCxnSpPr>
            <p:nvPr/>
          </p:nvCxnSpPr>
          <p:spPr bwMode="auto">
            <a:xfrm>
              <a:off x="2573338" y="1852613"/>
              <a:ext cx="144462" cy="5778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V="1">
              <a:off x="773113" y="1422400"/>
              <a:ext cx="0" cy="14398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773113" y="2862263"/>
              <a:ext cx="3384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3686175" y="2855913"/>
              <a:ext cx="471488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time</a:t>
              </a: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 rot="16200000">
              <a:off x="266701" y="2012950"/>
              <a:ext cx="715962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/>
              <a:r>
                <a:rPr lang="en-US" sz="1200"/>
                <a:t>process</a:t>
              </a: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1131888" y="2214563"/>
              <a:ext cx="936625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 flipV="1">
              <a:off x="1131888" y="21431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 flipV="1">
              <a:off x="2068513" y="1854200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1060450" y="2432050"/>
              <a:ext cx="144463" cy="142875"/>
            </a:xfrm>
            <a:prstGeom prst="rect">
              <a:avLst/>
            </a:prstGeom>
            <a:solidFill>
              <a:srgbClr val="E6AF11"/>
            </a:solidFill>
            <a:ln w="190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2644775" y="2430463"/>
              <a:ext cx="144463" cy="142875"/>
            </a:xfrm>
            <a:prstGeom prst="rect">
              <a:avLst/>
            </a:prstGeom>
            <a:solidFill>
              <a:srgbClr val="005B82"/>
            </a:solidFill>
            <a:ln w="190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2860675" y="2430463"/>
              <a:ext cx="144463" cy="142875"/>
            </a:xfrm>
            <a:prstGeom prst="rect">
              <a:avLst/>
            </a:prstGeom>
            <a:solidFill>
              <a:srgbClr val="92D050"/>
            </a:solidFill>
            <a:ln w="190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1997075" y="1709738"/>
              <a:ext cx="144463" cy="142875"/>
            </a:xfrm>
            <a:prstGeom prst="rect">
              <a:avLst/>
            </a:prstGeom>
            <a:solidFill>
              <a:srgbClr val="E6AF11"/>
            </a:solidFill>
            <a:ln w="190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2500313" y="1709738"/>
              <a:ext cx="144462" cy="142875"/>
            </a:xfrm>
            <a:prstGeom prst="rect">
              <a:avLst/>
            </a:prstGeom>
            <a:solidFill>
              <a:srgbClr val="D42D12"/>
            </a:solidFill>
            <a:ln w="190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2716213" y="1709738"/>
              <a:ext cx="144462" cy="142875"/>
            </a:xfrm>
            <a:prstGeom prst="rect">
              <a:avLst/>
            </a:prstGeom>
            <a:solidFill>
              <a:srgbClr val="92D050"/>
            </a:solidFill>
            <a:ln w="190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Text Box 92"/>
            <p:cNvSpPr txBox="1">
              <a:spLocks noChangeArrowheads="1"/>
            </p:cNvSpPr>
            <p:nvPr/>
          </p:nvSpPr>
          <p:spPr bwMode="auto">
            <a:xfrm>
              <a:off x="684213" y="2979738"/>
              <a:ext cx="142699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dirty="0"/>
                <a:t>(a) Late </a:t>
              </a:r>
              <a:r>
                <a:rPr lang="en-US" sz="1400" dirty="0" smtClean="0"/>
                <a:t>Sender</a:t>
              </a:r>
              <a:endParaRPr lang="en-US" sz="1400" dirty="0"/>
            </a:p>
          </p:txBody>
        </p:sp>
      </p:grpSp>
      <p:grpSp>
        <p:nvGrpSpPr>
          <p:cNvPr id="66" name="Gruppieren 94"/>
          <p:cNvGrpSpPr/>
          <p:nvPr/>
        </p:nvGrpSpPr>
        <p:grpSpPr>
          <a:xfrm>
            <a:off x="4714876" y="4356298"/>
            <a:ext cx="3668712" cy="1892102"/>
            <a:chOff x="4719638" y="1412875"/>
            <a:chExt cx="3668712" cy="1892102"/>
          </a:xfrm>
        </p:grpSpPr>
        <p:sp>
          <p:nvSpPr>
            <p:cNvPr id="21" name="Line 21"/>
            <p:cNvSpPr>
              <a:spLocks noChangeShapeType="1"/>
            </p:cNvSpPr>
            <p:nvPr/>
          </p:nvSpPr>
          <p:spPr bwMode="auto">
            <a:xfrm flipV="1">
              <a:off x="5003800" y="2492375"/>
              <a:ext cx="3168650" cy="4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 flipV="1">
              <a:off x="5003800" y="1782763"/>
              <a:ext cx="31670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5795963" y="1628775"/>
              <a:ext cx="1366837" cy="2873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 algn="ctr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04025" y="2349500"/>
              <a:ext cx="1223963" cy="28733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algn="ctr">
              <a:solidFill>
                <a:schemeClr val="accent3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5" name="AutoShape 25"/>
            <p:cNvCxnSpPr>
              <a:cxnSpLocks noChangeShapeType="1"/>
              <a:stCxn id="37" idx="2"/>
              <a:endCxn id="34" idx="0"/>
            </p:cNvCxnSpPr>
            <p:nvPr/>
          </p:nvCxnSpPr>
          <p:spPr bwMode="auto">
            <a:xfrm>
              <a:off x="6804025" y="1843088"/>
              <a:ext cx="865188" cy="5778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 flipV="1">
              <a:off x="5003800" y="1412875"/>
              <a:ext cx="0" cy="14398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>
              <a:off x="5003800" y="2852738"/>
              <a:ext cx="3384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 Box 28"/>
            <p:cNvSpPr txBox="1">
              <a:spLocks noChangeArrowheads="1"/>
            </p:cNvSpPr>
            <p:nvPr/>
          </p:nvSpPr>
          <p:spPr bwMode="auto">
            <a:xfrm>
              <a:off x="7916863" y="2846388"/>
              <a:ext cx="471487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time</a:t>
              </a:r>
            </a:p>
          </p:txBody>
        </p:sp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 rot="16200000">
              <a:off x="4498975" y="2001838"/>
              <a:ext cx="715963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/>
              <a:r>
                <a:rPr lang="en-US" sz="1200"/>
                <a:t>process</a:t>
              </a:r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>
              <a:off x="5940425" y="2205038"/>
              <a:ext cx="1008063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 flipV="1">
              <a:off x="6948488" y="2133600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 flipV="1">
              <a:off x="5940425" y="1844675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6875463" y="2422525"/>
              <a:ext cx="144462" cy="142875"/>
            </a:xfrm>
            <a:prstGeom prst="rect">
              <a:avLst/>
            </a:prstGeom>
            <a:solidFill>
              <a:srgbClr val="E6AF11"/>
            </a:solidFill>
            <a:ln w="190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>
              <a:off x="7596188" y="2420938"/>
              <a:ext cx="144462" cy="142875"/>
            </a:xfrm>
            <a:prstGeom prst="rect">
              <a:avLst/>
            </a:prstGeom>
            <a:solidFill>
              <a:srgbClr val="005B82"/>
            </a:solidFill>
            <a:ln w="190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7812088" y="2420938"/>
              <a:ext cx="144462" cy="142875"/>
            </a:xfrm>
            <a:prstGeom prst="rect">
              <a:avLst/>
            </a:prstGeom>
            <a:solidFill>
              <a:srgbClr val="92D050"/>
            </a:solidFill>
            <a:ln w="190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>
              <a:off x="5867400" y="1700213"/>
              <a:ext cx="144463" cy="142875"/>
            </a:xfrm>
            <a:prstGeom prst="rect">
              <a:avLst/>
            </a:prstGeom>
            <a:solidFill>
              <a:srgbClr val="E6AF11"/>
            </a:solidFill>
            <a:ln w="190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7"/>
            <p:cNvSpPr>
              <a:spLocks noChangeArrowheads="1"/>
            </p:cNvSpPr>
            <p:nvPr/>
          </p:nvSpPr>
          <p:spPr bwMode="auto">
            <a:xfrm>
              <a:off x="6731000" y="1700213"/>
              <a:ext cx="144463" cy="142875"/>
            </a:xfrm>
            <a:prstGeom prst="rect">
              <a:avLst/>
            </a:prstGeom>
            <a:solidFill>
              <a:srgbClr val="D42D12"/>
            </a:solidFill>
            <a:ln w="190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8"/>
            <p:cNvSpPr>
              <a:spLocks noChangeArrowheads="1"/>
            </p:cNvSpPr>
            <p:nvPr/>
          </p:nvSpPr>
          <p:spPr bwMode="auto">
            <a:xfrm>
              <a:off x="6946900" y="1700213"/>
              <a:ext cx="144463" cy="142875"/>
            </a:xfrm>
            <a:prstGeom prst="rect">
              <a:avLst/>
            </a:prstGeom>
            <a:solidFill>
              <a:srgbClr val="92D050"/>
            </a:solidFill>
            <a:ln w="190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Text Box 94"/>
            <p:cNvSpPr txBox="1">
              <a:spLocks noChangeArrowheads="1"/>
            </p:cNvSpPr>
            <p:nvPr/>
          </p:nvSpPr>
          <p:spPr bwMode="auto">
            <a:xfrm>
              <a:off x="4932363" y="2997200"/>
              <a:ext cx="154721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(c) </a:t>
              </a:r>
              <a:r>
                <a:rPr lang="en-US" sz="1400" dirty="0"/>
                <a:t>Late </a:t>
              </a:r>
              <a:r>
                <a:rPr lang="en-US" sz="1400" dirty="0" smtClean="0"/>
                <a:t>Receiver</a:t>
              </a:r>
              <a:endParaRPr lang="en-US" sz="1400" dirty="0"/>
            </a:p>
          </p:txBody>
        </p:sp>
      </p:grpSp>
      <p:grpSp>
        <p:nvGrpSpPr>
          <p:cNvPr id="67" name="Gruppieren 92"/>
          <p:cNvGrpSpPr/>
          <p:nvPr/>
        </p:nvGrpSpPr>
        <p:grpSpPr>
          <a:xfrm>
            <a:off x="642910" y="2564010"/>
            <a:ext cx="3670300" cy="2541390"/>
            <a:chOff x="488950" y="3444875"/>
            <a:chExt cx="3670300" cy="2541390"/>
          </a:xfrm>
        </p:grpSpPr>
        <p:sp>
          <p:nvSpPr>
            <p:cNvPr id="39" name="Line 39"/>
            <p:cNvSpPr>
              <a:spLocks noChangeShapeType="1"/>
            </p:cNvSpPr>
            <p:nvPr/>
          </p:nvSpPr>
          <p:spPr bwMode="auto">
            <a:xfrm flipV="1">
              <a:off x="774700" y="5184775"/>
              <a:ext cx="3168650" cy="4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40"/>
            <p:cNvSpPr>
              <a:spLocks noChangeShapeType="1"/>
            </p:cNvSpPr>
            <p:nvPr/>
          </p:nvSpPr>
          <p:spPr bwMode="auto">
            <a:xfrm flipV="1">
              <a:off x="774700" y="4535488"/>
              <a:ext cx="31670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41"/>
            <p:cNvSpPr>
              <a:spLocks noChangeArrowheads="1"/>
            </p:cNvSpPr>
            <p:nvPr/>
          </p:nvSpPr>
          <p:spPr bwMode="auto">
            <a:xfrm>
              <a:off x="990600" y="5041900"/>
              <a:ext cx="1781175" cy="28733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algn="ctr">
              <a:solidFill>
                <a:schemeClr val="accent3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2" name="AutoShape 42"/>
            <p:cNvCxnSpPr>
              <a:cxnSpLocks noChangeShapeType="1"/>
              <a:stCxn id="63" idx="2"/>
              <a:endCxn id="49" idx="0"/>
            </p:cNvCxnSpPr>
            <p:nvPr/>
          </p:nvCxnSpPr>
          <p:spPr bwMode="auto">
            <a:xfrm>
              <a:off x="2214563" y="4595813"/>
              <a:ext cx="198437" cy="5175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43" name="Line 43"/>
            <p:cNvSpPr>
              <a:spLocks noChangeShapeType="1"/>
            </p:cNvSpPr>
            <p:nvPr/>
          </p:nvSpPr>
          <p:spPr bwMode="auto">
            <a:xfrm>
              <a:off x="774700" y="5545138"/>
              <a:ext cx="3384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3687763" y="5538788"/>
              <a:ext cx="471487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/>
              <a:r>
                <a:rPr lang="en-US" sz="1200"/>
                <a:t>time</a:t>
              </a:r>
            </a:p>
          </p:txBody>
        </p:sp>
        <p:sp>
          <p:nvSpPr>
            <p:cNvPr id="45" name="Text Box 45"/>
            <p:cNvSpPr txBox="1">
              <a:spLocks noChangeArrowheads="1"/>
            </p:cNvSpPr>
            <p:nvPr/>
          </p:nvSpPr>
          <p:spPr bwMode="auto">
            <a:xfrm rot="16200000">
              <a:off x="268288" y="4695825"/>
              <a:ext cx="715962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/>
              <a:r>
                <a:rPr lang="en-US" sz="1200"/>
                <a:t>process</a:t>
              </a:r>
            </a:p>
          </p:txBody>
        </p: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V="1">
              <a:off x="1133475" y="4884738"/>
              <a:ext cx="846138" cy="1270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47"/>
            <p:cNvSpPr>
              <a:spLocks noChangeShapeType="1"/>
            </p:cNvSpPr>
            <p:nvPr/>
          </p:nvSpPr>
          <p:spPr bwMode="auto">
            <a:xfrm flipV="1">
              <a:off x="1133475" y="4826000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>
              <a:off x="1062038" y="5114925"/>
              <a:ext cx="144462" cy="142875"/>
            </a:xfrm>
            <a:prstGeom prst="rect">
              <a:avLst/>
            </a:prstGeom>
            <a:solidFill>
              <a:srgbClr val="E6AF11"/>
            </a:solidFill>
            <a:ln w="190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2339975" y="5113338"/>
              <a:ext cx="144463" cy="142875"/>
            </a:xfrm>
            <a:prstGeom prst="rect">
              <a:avLst/>
            </a:prstGeom>
            <a:solidFill>
              <a:srgbClr val="005B82"/>
            </a:solidFill>
            <a:ln w="190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2555875" y="5113338"/>
              <a:ext cx="144463" cy="142875"/>
            </a:xfrm>
            <a:prstGeom prst="rect">
              <a:avLst/>
            </a:prstGeom>
            <a:solidFill>
              <a:srgbClr val="92D050"/>
            </a:solidFill>
            <a:ln w="190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Line 51"/>
            <p:cNvSpPr>
              <a:spLocks noChangeShapeType="1"/>
            </p:cNvSpPr>
            <p:nvPr/>
          </p:nvSpPr>
          <p:spPr bwMode="auto">
            <a:xfrm flipH="1" flipV="1">
              <a:off x="755650" y="3444875"/>
              <a:ext cx="9525" cy="20970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52"/>
            <p:cNvSpPr>
              <a:spLocks noChangeShapeType="1"/>
            </p:cNvSpPr>
            <p:nvPr/>
          </p:nvSpPr>
          <p:spPr bwMode="auto">
            <a:xfrm flipV="1">
              <a:off x="755650" y="3816350"/>
              <a:ext cx="31670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971550" y="3662363"/>
              <a:ext cx="720725" cy="2873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 algn="ctr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1044575" y="3733800"/>
              <a:ext cx="144463" cy="142875"/>
            </a:xfrm>
            <a:prstGeom prst="rect">
              <a:avLst/>
            </a:prstGeom>
            <a:solidFill>
              <a:srgbClr val="E6AF11"/>
            </a:solidFill>
            <a:ln w="190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1260475" y="3733800"/>
              <a:ext cx="144463" cy="142875"/>
            </a:xfrm>
            <a:prstGeom prst="rect">
              <a:avLst/>
            </a:prstGeom>
            <a:solidFill>
              <a:srgbClr val="D42D12"/>
            </a:solidFill>
            <a:ln w="190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1476375" y="3733800"/>
              <a:ext cx="144463" cy="142875"/>
            </a:xfrm>
            <a:prstGeom prst="rect">
              <a:avLst/>
            </a:prstGeom>
            <a:solidFill>
              <a:srgbClr val="92D050"/>
            </a:solidFill>
            <a:ln w="190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3132138" y="5038725"/>
              <a:ext cx="719137" cy="28733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algn="ctr">
              <a:solidFill>
                <a:schemeClr val="accent3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3203575" y="5111750"/>
              <a:ext cx="144463" cy="142875"/>
            </a:xfrm>
            <a:prstGeom prst="rect">
              <a:avLst/>
            </a:prstGeom>
            <a:solidFill>
              <a:srgbClr val="E6AF11"/>
            </a:solidFill>
            <a:ln w="190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59"/>
            <p:cNvSpPr>
              <a:spLocks noChangeArrowheads="1"/>
            </p:cNvSpPr>
            <p:nvPr/>
          </p:nvSpPr>
          <p:spPr bwMode="auto">
            <a:xfrm>
              <a:off x="3419475" y="5110163"/>
              <a:ext cx="144463" cy="142875"/>
            </a:xfrm>
            <a:prstGeom prst="rect">
              <a:avLst/>
            </a:prstGeom>
            <a:solidFill>
              <a:srgbClr val="005B82"/>
            </a:solidFill>
            <a:ln w="190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60"/>
            <p:cNvSpPr>
              <a:spLocks noChangeArrowheads="1"/>
            </p:cNvSpPr>
            <p:nvPr/>
          </p:nvSpPr>
          <p:spPr bwMode="auto">
            <a:xfrm>
              <a:off x="3635375" y="5110163"/>
              <a:ext cx="144463" cy="142875"/>
            </a:xfrm>
            <a:prstGeom prst="rect">
              <a:avLst/>
            </a:prstGeom>
            <a:solidFill>
              <a:srgbClr val="92D050"/>
            </a:solidFill>
            <a:ln w="190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61" name="AutoShape 61"/>
            <p:cNvCxnSpPr>
              <a:cxnSpLocks noChangeShapeType="1"/>
              <a:stCxn id="55" idx="2"/>
              <a:endCxn id="59" idx="0"/>
            </p:cNvCxnSpPr>
            <p:nvPr/>
          </p:nvCxnSpPr>
          <p:spPr bwMode="auto">
            <a:xfrm>
              <a:off x="1333500" y="3876675"/>
              <a:ext cx="2159000" cy="12334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62" name="Rectangle 62"/>
            <p:cNvSpPr>
              <a:spLocks noChangeArrowheads="1"/>
            </p:cNvSpPr>
            <p:nvPr/>
          </p:nvSpPr>
          <p:spPr bwMode="auto">
            <a:xfrm>
              <a:off x="1835150" y="4381500"/>
              <a:ext cx="738188" cy="2873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 algn="ctr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63"/>
            <p:cNvSpPr>
              <a:spLocks noChangeArrowheads="1"/>
            </p:cNvSpPr>
            <p:nvPr/>
          </p:nvSpPr>
          <p:spPr bwMode="auto">
            <a:xfrm>
              <a:off x="2141538" y="4452938"/>
              <a:ext cx="144462" cy="142875"/>
            </a:xfrm>
            <a:prstGeom prst="rect">
              <a:avLst/>
            </a:prstGeom>
            <a:solidFill>
              <a:srgbClr val="D42D12"/>
            </a:solidFill>
            <a:ln w="190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64"/>
            <p:cNvSpPr>
              <a:spLocks noChangeArrowheads="1"/>
            </p:cNvSpPr>
            <p:nvPr/>
          </p:nvSpPr>
          <p:spPr bwMode="auto">
            <a:xfrm>
              <a:off x="2357438" y="4452938"/>
              <a:ext cx="144462" cy="142875"/>
            </a:xfrm>
            <a:prstGeom prst="rect">
              <a:avLst/>
            </a:prstGeom>
            <a:solidFill>
              <a:srgbClr val="92D050"/>
            </a:solidFill>
            <a:ln w="190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Text Box 93"/>
            <p:cNvSpPr txBox="1">
              <a:spLocks noChangeArrowheads="1"/>
            </p:cNvSpPr>
            <p:nvPr/>
          </p:nvSpPr>
          <p:spPr bwMode="auto">
            <a:xfrm>
              <a:off x="684213" y="5678488"/>
              <a:ext cx="259712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(b) </a:t>
              </a:r>
              <a:r>
                <a:rPr lang="en-US" sz="1400" dirty="0"/>
                <a:t>Late </a:t>
              </a:r>
              <a:r>
                <a:rPr lang="en-US" sz="1400" dirty="0" smtClean="0"/>
                <a:t>Sender </a:t>
              </a:r>
              <a:r>
                <a:rPr lang="en-US" sz="1400" dirty="0"/>
                <a:t>/ </a:t>
              </a:r>
              <a:r>
                <a:rPr lang="en-US" sz="1400" dirty="0" smtClean="0"/>
                <a:t>Wrong Order</a:t>
              </a:r>
              <a:endParaRPr lang="en-US" sz="1400" dirty="0"/>
            </a:p>
          </p:txBody>
        </p:sp>
        <p:sp>
          <p:nvSpPr>
            <p:cNvPr id="90" name="Line 96"/>
            <p:cNvSpPr>
              <a:spLocks noChangeShapeType="1"/>
            </p:cNvSpPr>
            <p:nvPr/>
          </p:nvSpPr>
          <p:spPr bwMode="auto">
            <a:xfrm flipV="1">
              <a:off x="1979613" y="4537075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Rectangle 97"/>
            <p:cNvSpPr>
              <a:spLocks noChangeArrowheads="1"/>
            </p:cNvSpPr>
            <p:nvPr/>
          </p:nvSpPr>
          <p:spPr bwMode="auto">
            <a:xfrm>
              <a:off x="1906588" y="4452938"/>
              <a:ext cx="144462" cy="142875"/>
            </a:xfrm>
            <a:prstGeom prst="rect">
              <a:avLst/>
            </a:prstGeom>
            <a:solidFill>
              <a:srgbClr val="E6AF11"/>
            </a:solidFill>
            <a:ln w="190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8" name="Footer Placeholder 6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70" name="Content Placeholder 6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r>
              <a:rPr lang="en-US" dirty="0" smtClean="0"/>
              <a:t>Quantification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35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Callpath</a:t>
            </a:r>
            <a:r>
              <a:rPr lang="en-GB" dirty="0" smtClean="0"/>
              <a:t> Profile</a:t>
            </a:r>
            <a:r>
              <a:rPr lang="en-GB" dirty="0" smtClean="0"/>
              <a:t>: </a:t>
            </a:r>
            <a:r>
              <a:rPr lang="en-GB" dirty="0"/>
              <a:t>C</a:t>
            </a:r>
            <a:r>
              <a:rPr lang="en-GB" dirty="0" smtClean="0"/>
              <a:t>omputation</a:t>
            </a:r>
            <a:endParaRPr lang="en-US" dirty="0"/>
          </a:p>
        </p:txBody>
      </p:sp>
      <p:pic>
        <p:nvPicPr>
          <p:cNvPr id="40960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5150" y="1163638"/>
            <a:ext cx="5516563" cy="4791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09605" name="AutoShape 5"/>
          <p:cNvSpPr>
            <a:spLocks noChangeArrowheads="1"/>
          </p:cNvSpPr>
          <p:nvPr/>
        </p:nvSpPr>
        <p:spPr bwMode="auto">
          <a:xfrm>
            <a:off x="409575" y="1143000"/>
            <a:ext cx="1282700" cy="850900"/>
          </a:xfrm>
          <a:prstGeom prst="roundRect">
            <a:avLst>
              <a:gd name="adj" fmla="val 181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 anchorCtr="1">
            <a:prstTxWarp prst="textNoShape">
              <a:avLst/>
            </a:prstTxWarp>
          </a:bodyPr>
          <a:lstStyle/>
          <a:p>
            <a:pPr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solidFill>
                  <a:schemeClr val="bg1"/>
                </a:solidFill>
                <a:ea typeface="Arial" charset="0"/>
                <a:cs typeface="Arial" charset="0"/>
              </a:rPr>
              <a:t>Execution</a:t>
            </a:r>
          </a:p>
          <a:p>
            <a:pPr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solidFill>
                  <a:schemeClr val="bg1"/>
                </a:solidFill>
                <a:ea typeface="Arial" charset="0"/>
                <a:cs typeface="Arial" charset="0"/>
              </a:rPr>
              <a:t>time excl.</a:t>
            </a:r>
          </a:p>
          <a:p>
            <a:pPr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solidFill>
                  <a:schemeClr val="bg1"/>
                </a:solidFill>
                <a:ea typeface="Arial" charset="0"/>
                <a:cs typeface="Arial" charset="0"/>
              </a:rPr>
              <a:t>MPI comm</a:t>
            </a:r>
          </a:p>
        </p:txBody>
      </p:sp>
      <p:sp>
        <p:nvSpPr>
          <p:cNvPr id="409606" name="AutoShape 6"/>
          <p:cNvSpPr>
            <a:spLocks noChangeArrowheads="1"/>
          </p:cNvSpPr>
          <p:nvPr/>
        </p:nvSpPr>
        <p:spPr bwMode="auto">
          <a:xfrm>
            <a:off x="449263" y="2244725"/>
            <a:ext cx="1243012" cy="565150"/>
          </a:xfrm>
          <a:prstGeom prst="wedgeRoundRectCallout">
            <a:avLst>
              <a:gd name="adj1" fmla="val 84912"/>
              <a:gd name="adj2" fmla="val -61519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>
                <a:solidFill>
                  <a:srgbClr val="000000"/>
                </a:solidFill>
                <a:ea typeface="Arial" charset="0"/>
                <a:cs typeface="Arial" charset="0"/>
              </a:rPr>
              <a:t>Just 30% of</a:t>
            </a:r>
            <a:br>
              <a:rPr lang="en-GB" sz="1800">
                <a:solidFill>
                  <a:srgbClr val="000000"/>
                </a:solidFill>
                <a:ea typeface="Arial" charset="0"/>
                <a:cs typeface="Arial" charset="0"/>
              </a:rPr>
            </a:br>
            <a:r>
              <a:rPr lang="en-GB" sz="1800">
                <a:solidFill>
                  <a:srgbClr val="000000"/>
                </a:solidFill>
                <a:ea typeface="Arial" charset="0"/>
                <a:cs typeface="Arial" charset="0"/>
              </a:rPr>
              <a:t>simulation</a:t>
            </a:r>
          </a:p>
        </p:txBody>
      </p:sp>
      <p:sp>
        <p:nvSpPr>
          <p:cNvPr id="409607" name="AutoShape 7"/>
          <p:cNvSpPr>
            <a:spLocks noChangeArrowheads="1"/>
          </p:cNvSpPr>
          <p:nvPr/>
        </p:nvSpPr>
        <p:spPr bwMode="auto">
          <a:xfrm>
            <a:off x="7721600" y="3197225"/>
            <a:ext cx="1243013" cy="865188"/>
          </a:xfrm>
          <a:prstGeom prst="wedgeRoundRectCallout">
            <a:avLst>
              <a:gd name="adj1" fmla="val -268389"/>
              <a:gd name="adj2" fmla="val 141560"/>
              <a:gd name="adj3" fmla="val 16667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>
                <a:solidFill>
                  <a:srgbClr val="000000"/>
                </a:solidFill>
                <a:ea typeface="Arial" charset="0"/>
                <a:cs typeface="Arial" charset="0"/>
              </a:rPr>
              <a:t>Widely</a:t>
            </a:r>
          </a:p>
          <a:p>
            <a:pPr algn="ctr"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>
                <a:solidFill>
                  <a:srgbClr val="000000"/>
                </a:solidFill>
                <a:ea typeface="Arial" charset="0"/>
                <a:cs typeface="Arial" charset="0"/>
              </a:rPr>
              <a:t>spread</a:t>
            </a:r>
          </a:p>
          <a:p>
            <a:pPr algn="ctr"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>
                <a:solidFill>
                  <a:srgbClr val="000000"/>
                </a:solidFill>
                <a:ea typeface="Arial" charset="0"/>
                <a:cs typeface="Arial" charset="0"/>
              </a:rPr>
              <a:t>in code</a:t>
            </a:r>
          </a:p>
        </p:txBody>
      </p:sp>
      <p:sp>
        <p:nvSpPr>
          <p:cNvPr id="409608" name="AutoShape 8"/>
          <p:cNvSpPr>
            <a:spLocks noChangeArrowheads="1"/>
          </p:cNvSpPr>
          <p:nvPr/>
        </p:nvSpPr>
        <p:spPr bwMode="auto">
          <a:xfrm>
            <a:off x="7721600" y="3197225"/>
            <a:ext cx="1243013" cy="865188"/>
          </a:xfrm>
          <a:prstGeom prst="wedgeRoundRectCallout">
            <a:avLst>
              <a:gd name="adj1" fmla="val -245148"/>
              <a:gd name="adj2" fmla="val 170185"/>
              <a:gd name="adj3" fmla="val 16667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>
                <a:solidFill>
                  <a:srgbClr val="000000"/>
                </a:solidFill>
                <a:ea typeface="Arial" charset="0"/>
                <a:cs typeface="Arial" charset="0"/>
              </a:rPr>
              <a:t>Widely</a:t>
            </a:r>
          </a:p>
          <a:p>
            <a:pPr algn="ctr"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>
                <a:solidFill>
                  <a:srgbClr val="000000"/>
                </a:solidFill>
                <a:ea typeface="Arial" charset="0"/>
                <a:cs typeface="Arial" charset="0"/>
              </a:rPr>
              <a:t>spread</a:t>
            </a:r>
          </a:p>
          <a:p>
            <a:pPr algn="ctr"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>
                <a:solidFill>
                  <a:srgbClr val="000000"/>
                </a:solidFill>
                <a:ea typeface="Arial" charset="0"/>
                <a:cs typeface="Arial" charset="0"/>
              </a:rPr>
              <a:t>in code</a:t>
            </a:r>
          </a:p>
        </p:txBody>
      </p:sp>
      <p:sp>
        <p:nvSpPr>
          <p:cNvPr id="409609" name="AutoShape 9"/>
          <p:cNvSpPr>
            <a:spLocks noChangeArrowheads="1"/>
          </p:cNvSpPr>
          <p:nvPr/>
        </p:nvSpPr>
        <p:spPr bwMode="auto">
          <a:xfrm>
            <a:off x="7721600" y="3197225"/>
            <a:ext cx="1243013" cy="865188"/>
          </a:xfrm>
          <a:prstGeom prst="wedgeRoundRectCallout">
            <a:avLst>
              <a:gd name="adj1" fmla="val -238245"/>
              <a:gd name="adj2" fmla="val 20815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>
                <a:solidFill>
                  <a:srgbClr val="000000"/>
                </a:solidFill>
                <a:ea typeface="Arial" charset="0"/>
                <a:cs typeface="Arial" charset="0"/>
              </a:rPr>
              <a:t>Widely</a:t>
            </a:r>
          </a:p>
          <a:p>
            <a:pPr algn="ctr"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>
                <a:solidFill>
                  <a:srgbClr val="000000"/>
                </a:solidFill>
                <a:ea typeface="Arial" charset="0"/>
                <a:cs typeface="Arial" charset="0"/>
              </a:rPr>
              <a:t>spread</a:t>
            </a:r>
          </a:p>
          <a:p>
            <a:pPr algn="ctr"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>
                <a:solidFill>
                  <a:srgbClr val="000000"/>
                </a:solidFill>
                <a:ea typeface="Arial" charset="0"/>
                <a:cs typeface="Arial" charset="0"/>
              </a:rPr>
              <a:t>in code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21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38125" y="165198"/>
            <a:ext cx="8905875" cy="553998"/>
          </a:xfrm>
          <a:noFill/>
          <a:ln/>
        </p:spPr>
        <p:txBody>
          <a:bodyPr lIns="0" tIns="0" rIns="0" bIns="0">
            <a:spAutoFit/>
          </a:bodyPr>
          <a:lstStyle/>
          <a:p>
            <a: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err="1" smtClean="0"/>
              <a:t>Callpath</a:t>
            </a:r>
            <a:r>
              <a:rPr lang="en-GB" dirty="0" smtClean="0"/>
              <a:t> Profile</a:t>
            </a:r>
            <a:r>
              <a:rPr lang="en-GB" dirty="0" smtClean="0"/>
              <a:t>: </a:t>
            </a:r>
            <a:r>
              <a:rPr lang="en-GB" dirty="0"/>
              <a:t>P2P </a:t>
            </a:r>
            <a:r>
              <a:rPr lang="en-GB" dirty="0" smtClean="0"/>
              <a:t>Messaging</a:t>
            </a:r>
            <a:endParaRPr lang="en-GB" dirty="0"/>
          </a:p>
        </p:txBody>
      </p:sp>
      <p:pic>
        <p:nvPicPr>
          <p:cNvPr id="4157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219200"/>
            <a:ext cx="5551488" cy="48212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15748" name="AutoShape 4"/>
          <p:cNvSpPr>
            <a:spLocks noChangeArrowheads="1"/>
          </p:cNvSpPr>
          <p:nvPr/>
        </p:nvSpPr>
        <p:spPr bwMode="auto">
          <a:xfrm>
            <a:off x="449263" y="2587625"/>
            <a:ext cx="1243012" cy="914400"/>
          </a:xfrm>
          <a:prstGeom prst="wedgeRoundRectCallout">
            <a:avLst>
              <a:gd name="adj1" fmla="val 110245"/>
              <a:gd name="adj2" fmla="val -24227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>
                <a:solidFill>
                  <a:srgbClr val="000000"/>
                </a:solidFill>
                <a:ea typeface="Arial" charset="0"/>
                <a:cs typeface="Arial" charset="0"/>
              </a:rPr>
              <a:t>P2P comm</a:t>
            </a:r>
            <a:br>
              <a:rPr lang="en-GB" sz="1800">
                <a:solidFill>
                  <a:srgbClr val="000000"/>
                </a:solidFill>
                <a:ea typeface="Arial" charset="0"/>
                <a:cs typeface="Arial" charset="0"/>
              </a:rPr>
            </a:br>
            <a:r>
              <a:rPr lang="en-GB" sz="1800">
                <a:solidFill>
                  <a:srgbClr val="000000"/>
                </a:solidFill>
                <a:ea typeface="Arial" charset="0"/>
                <a:cs typeface="Arial" charset="0"/>
              </a:rPr>
              <a:t>66% of</a:t>
            </a:r>
            <a:br>
              <a:rPr lang="en-GB" sz="1800">
                <a:solidFill>
                  <a:srgbClr val="000000"/>
                </a:solidFill>
                <a:ea typeface="Arial" charset="0"/>
                <a:cs typeface="Arial" charset="0"/>
              </a:rPr>
            </a:br>
            <a:r>
              <a:rPr lang="en-GB" sz="1800">
                <a:solidFill>
                  <a:srgbClr val="000000"/>
                </a:solidFill>
                <a:ea typeface="Arial" charset="0"/>
                <a:cs typeface="Arial" charset="0"/>
              </a:rPr>
              <a:t>simulation</a:t>
            </a:r>
          </a:p>
        </p:txBody>
      </p:sp>
      <p:sp>
        <p:nvSpPr>
          <p:cNvPr id="415749" name="AutoShape 5"/>
          <p:cNvSpPr>
            <a:spLocks noChangeArrowheads="1"/>
          </p:cNvSpPr>
          <p:nvPr/>
        </p:nvSpPr>
        <p:spPr bwMode="auto">
          <a:xfrm>
            <a:off x="7673975" y="3168650"/>
            <a:ext cx="1243013" cy="865187"/>
          </a:xfrm>
          <a:prstGeom prst="wedgeRoundRectCallout">
            <a:avLst>
              <a:gd name="adj1" fmla="val -243231"/>
              <a:gd name="adj2" fmla="val 158440"/>
              <a:gd name="adj3" fmla="val 16667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>
                <a:solidFill>
                  <a:srgbClr val="000000"/>
                </a:solidFill>
                <a:ea typeface="Arial" charset="0"/>
                <a:cs typeface="Arial" charset="0"/>
              </a:rPr>
              <a:t>Primarily</a:t>
            </a:r>
          </a:p>
          <a:p>
            <a:pPr algn="ctr"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>
                <a:solidFill>
                  <a:srgbClr val="000000"/>
                </a:solidFill>
                <a:ea typeface="Arial" charset="0"/>
                <a:cs typeface="Arial" charset="0"/>
              </a:rPr>
              <a:t>in scatter</a:t>
            </a:r>
          </a:p>
          <a:p>
            <a:pPr algn="ctr"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>
                <a:solidFill>
                  <a:srgbClr val="000000"/>
                </a:solidFill>
                <a:ea typeface="Arial" charset="0"/>
                <a:cs typeface="Arial" charset="0"/>
              </a:rPr>
              <a:t>&amp; gather</a:t>
            </a:r>
          </a:p>
        </p:txBody>
      </p:sp>
      <p:sp>
        <p:nvSpPr>
          <p:cNvPr id="415750" name="AutoShape 6"/>
          <p:cNvSpPr>
            <a:spLocks noChangeArrowheads="1"/>
          </p:cNvSpPr>
          <p:nvPr/>
        </p:nvSpPr>
        <p:spPr bwMode="auto">
          <a:xfrm>
            <a:off x="7672388" y="3168650"/>
            <a:ext cx="1243012" cy="865187"/>
          </a:xfrm>
          <a:prstGeom prst="wedgeRoundRectCallout">
            <a:avLst>
              <a:gd name="adj1" fmla="val -238889"/>
              <a:gd name="adj2" fmla="val 55319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>
                <a:solidFill>
                  <a:srgbClr val="000000"/>
                </a:solidFill>
                <a:ea typeface="Arial" charset="0"/>
                <a:cs typeface="Arial" charset="0"/>
              </a:rPr>
              <a:t>Primarily</a:t>
            </a:r>
          </a:p>
          <a:p>
            <a:pPr algn="ctr"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>
                <a:solidFill>
                  <a:srgbClr val="000000"/>
                </a:solidFill>
                <a:ea typeface="Arial" charset="0"/>
                <a:cs typeface="Arial" charset="0"/>
              </a:rPr>
              <a:t>in scatter</a:t>
            </a:r>
          </a:p>
          <a:p>
            <a:pPr algn="ctr"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>
                <a:solidFill>
                  <a:srgbClr val="000000"/>
                </a:solidFill>
                <a:ea typeface="Arial" charset="0"/>
                <a:cs typeface="Arial" charset="0"/>
              </a:rPr>
              <a:t>&amp; gather</a:t>
            </a:r>
          </a:p>
        </p:txBody>
      </p:sp>
      <p:sp>
        <p:nvSpPr>
          <p:cNvPr id="415751" name="AutoShape 7"/>
          <p:cNvSpPr>
            <a:spLocks noChangeArrowheads="1"/>
          </p:cNvSpPr>
          <p:nvPr/>
        </p:nvSpPr>
        <p:spPr bwMode="auto">
          <a:xfrm>
            <a:off x="441325" y="1225550"/>
            <a:ext cx="1250950" cy="1058862"/>
          </a:xfrm>
          <a:prstGeom prst="roundRect">
            <a:avLst>
              <a:gd name="adj" fmla="val 148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 anchorCtr="1">
            <a:prstTxWarp prst="textNoShape">
              <a:avLst/>
            </a:prstTxWarp>
          </a:bodyPr>
          <a:lstStyle/>
          <a:p>
            <a:pPr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solidFill>
                  <a:srgbClr val="FFFFFF"/>
                </a:solidFill>
                <a:ea typeface="Arial" charset="0"/>
                <a:cs typeface="Arial" charset="0"/>
              </a:rPr>
              <a:t>MPI point-</a:t>
            </a:r>
          </a:p>
          <a:p>
            <a:pPr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solidFill>
                  <a:srgbClr val="FFFFFF"/>
                </a:solidFill>
                <a:ea typeface="Arial" charset="0"/>
                <a:cs typeface="Arial" charset="0"/>
              </a:rPr>
              <a:t>to-point </a:t>
            </a:r>
          </a:p>
          <a:p>
            <a:pPr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solidFill>
                  <a:srgbClr val="FFFFFF"/>
                </a:solidFill>
                <a:ea typeface="Arial" charset="0"/>
                <a:cs typeface="Arial" charset="0"/>
              </a:rPr>
              <a:t>communic-</a:t>
            </a:r>
          </a:p>
          <a:p>
            <a:pPr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solidFill>
                  <a:srgbClr val="FFFFFF"/>
                </a:solidFill>
                <a:ea typeface="Arial" charset="0"/>
                <a:cs typeface="Arial" charset="0"/>
              </a:rPr>
              <a:t>ation time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576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38125" y="165198"/>
            <a:ext cx="8905875" cy="553998"/>
          </a:xfrm>
          <a:noFill/>
          <a:ln/>
        </p:spPr>
        <p:txBody>
          <a:bodyPr lIns="0" tIns="0" rIns="0" bIns="0">
            <a:spAutoFit/>
          </a:bodyPr>
          <a:lstStyle/>
          <a:p>
            <a: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err="1" smtClean="0"/>
              <a:t>Callpath</a:t>
            </a:r>
            <a:r>
              <a:rPr lang="en-GB" dirty="0" smtClean="0"/>
              <a:t> Profile</a:t>
            </a:r>
            <a:r>
              <a:rPr lang="en-GB" dirty="0" smtClean="0"/>
              <a:t>: </a:t>
            </a:r>
            <a:r>
              <a:rPr lang="en-GB" dirty="0"/>
              <a:t>P2P </a:t>
            </a:r>
            <a:r>
              <a:rPr lang="en-GB" dirty="0" smtClean="0"/>
              <a:t>Synchronization</a:t>
            </a:r>
            <a:endParaRPr lang="en-GB" dirty="0"/>
          </a:p>
        </p:txBody>
      </p:sp>
      <p:pic>
        <p:nvPicPr>
          <p:cNvPr id="4177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70063" y="1198562"/>
            <a:ext cx="5551487" cy="48212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17796" name="AutoShape 4"/>
          <p:cNvSpPr>
            <a:spLocks noChangeArrowheads="1"/>
          </p:cNvSpPr>
          <p:nvPr/>
        </p:nvSpPr>
        <p:spPr bwMode="auto">
          <a:xfrm>
            <a:off x="376238" y="3365500"/>
            <a:ext cx="1243012" cy="914400"/>
          </a:xfrm>
          <a:prstGeom prst="wedgeRoundRectCallout">
            <a:avLst>
              <a:gd name="adj1" fmla="val 79731"/>
              <a:gd name="adj2" fmla="val 30676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dirty="0">
                <a:solidFill>
                  <a:srgbClr val="000000"/>
                </a:solidFill>
                <a:ea typeface="Arial" charset="0"/>
                <a:cs typeface="Arial" charset="0"/>
              </a:rPr>
              <a:t>Masses of</a:t>
            </a:r>
          </a:p>
          <a:p>
            <a:pPr algn="ctr"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dirty="0">
                <a:solidFill>
                  <a:srgbClr val="000000"/>
                </a:solidFill>
                <a:ea typeface="Arial" charset="0"/>
                <a:cs typeface="Arial" charset="0"/>
              </a:rPr>
              <a:t>P2P </a:t>
            </a:r>
            <a:r>
              <a:rPr lang="en-GB" sz="1800" dirty="0" smtClean="0">
                <a:solidFill>
                  <a:srgbClr val="000000"/>
                </a:solidFill>
                <a:ea typeface="Arial" charset="0"/>
                <a:cs typeface="Arial" charset="0"/>
              </a:rPr>
              <a:t>sync.</a:t>
            </a:r>
            <a:br>
              <a:rPr lang="en-GB" sz="1800" dirty="0" smtClean="0">
                <a:solidFill>
                  <a:srgbClr val="000000"/>
                </a:solidFill>
                <a:ea typeface="Arial" charset="0"/>
                <a:cs typeface="Arial" charset="0"/>
              </a:rPr>
            </a:br>
            <a:r>
              <a:rPr lang="en-GB" sz="1800" dirty="0">
                <a:solidFill>
                  <a:srgbClr val="000000"/>
                </a:solidFill>
                <a:ea typeface="Arial" charset="0"/>
                <a:cs typeface="Arial" charset="0"/>
              </a:rPr>
              <a:t>operations</a:t>
            </a:r>
          </a:p>
        </p:txBody>
      </p:sp>
      <p:sp>
        <p:nvSpPr>
          <p:cNvPr id="417797" name="AutoShape 5"/>
          <p:cNvSpPr>
            <a:spLocks noChangeArrowheads="1"/>
          </p:cNvSpPr>
          <p:nvPr/>
        </p:nvSpPr>
        <p:spPr bwMode="auto">
          <a:xfrm>
            <a:off x="7672388" y="4343400"/>
            <a:ext cx="1243012" cy="923925"/>
          </a:xfrm>
          <a:prstGeom prst="wedgeRoundRectCallout">
            <a:avLst>
              <a:gd name="adj1" fmla="val -155620"/>
              <a:gd name="adj2" fmla="val 67870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>
                <a:solidFill>
                  <a:srgbClr val="000000"/>
                </a:solidFill>
                <a:ea typeface="Arial" charset="0"/>
                <a:cs typeface="Arial" charset="0"/>
              </a:rPr>
              <a:t>Processes</a:t>
            </a:r>
          </a:p>
          <a:p>
            <a:pPr algn="ctr"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>
                <a:solidFill>
                  <a:srgbClr val="000000"/>
                </a:solidFill>
                <a:ea typeface="Arial" charset="0"/>
                <a:cs typeface="Arial" charset="0"/>
              </a:rPr>
              <a:t>all equally</a:t>
            </a:r>
          </a:p>
          <a:p>
            <a:pPr algn="ctr"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>
                <a:solidFill>
                  <a:srgbClr val="000000"/>
                </a:solidFill>
                <a:ea typeface="Arial" charset="0"/>
                <a:cs typeface="Arial" charset="0"/>
              </a:rPr>
              <a:t>responsible</a:t>
            </a:r>
          </a:p>
        </p:txBody>
      </p:sp>
      <p:sp>
        <p:nvSpPr>
          <p:cNvPr id="417798" name="AutoShape 6"/>
          <p:cNvSpPr>
            <a:spLocks noChangeArrowheads="1"/>
          </p:cNvSpPr>
          <p:nvPr/>
        </p:nvSpPr>
        <p:spPr bwMode="auto">
          <a:xfrm>
            <a:off x="395288" y="1200150"/>
            <a:ext cx="1250950" cy="830262"/>
          </a:xfrm>
          <a:prstGeom prst="roundRect">
            <a:avLst>
              <a:gd name="adj" fmla="val 190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 anchorCtr="1">
            <a:prstTxWarp prst="textNoShape">
              <a:avLst/>
            </a:prstTxWarp>
          </a:bodyPr>
          <a:lstStyle/>
          <a:p>
            <a:pPr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solidFill>
                  <a:srgbClr val="FFFFFF"/>
                </a:solidFill>
                <a:ea typeface="Arial" charset="0"/>
                <a:cs typeface="Arial" charset="0"/>
              </a:rPr>
              <a:t>Point-to-</a:t>
            </a:r>
          </a:p>
          <a:p>
            <a:pPr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solidFill>
                  <a:srgbClr val="FFFFFF"/>
                </a:solidFill>
                <a:ea typeface="Arial" charset="0"/>
                <a:cs typeface="Arial" charset="0"/>
              </a:rPr>
              <a:t>point msgs</a:t>
            </a:r>
          </a:p>
          <a:p>
            <a:pPr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u="sng">
                <a:solidFill>
                  <a:srgbClr val="FFFFFF"/>
                </a:solidFill>
                <a:ea typeface="Arial" charset="0"/>
                <a:cs typeface="Arial" charset="0"/>
              </a:rPr>
              <a:t>w/o</a:t>
            </a:r>
            <a:r>
              <a:rPr lang="en-GB" sz="1600">
                <a:solidFill>
                  <a:srgbClr val="FFFFFF"/>
                </a:solidFill>
                <a:ea typeface="Arial" charset="0"/>
                <a:cs typeface="Arial" charset="0"/>
              </a:rPr>
              <a:t> data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412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38125" y="165198"/>
            <a:ext cx="8905875" cy="553998"/>
          </a:xfrm>
          <a:ln/>
        </p:spPr>
        <p:txBody>
          <a:bodyPr lIns="0" tIns="0" rIns="0" bIns="0">
            <a:spAutoFit/>
          </a:bodyPr>
          <a:lstStyle/>
          <a:p>
            <a: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/>
              <a:t>Trace </a:t>
            </a:r>
            <a:r>
              <a:rPr lang="en-GB" dirty="0"/>
              <a:t>A</a:t>
            </a:r>
            <a:r>
              <a:rPr lang="en-GB" dirty="0" smtClean="0"/>
              <a:t>nalysis</a:t>
            </a:r>
            <a:r>
              <a:rPr lang="en-GB" dirty="0"/>
              <a:t>: Late </a:t>
            </a:r>
            <a:r>
              <a:rPr lang="en-GB" dirty="0" smtClean="0"/>
              <a:t>Sender</a:t>
            </a:r>
            <a:endParaRPr lang="en-GB" dirty="0"/>
          </a:p>
        </p:txBody>
      </p:sp>
      <p:pic>
        <p:nvPicPr>
          <p:cNvPr id="4218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7050" y="1143000"/>
            <a:ext cx="5654675" cy="49244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21892" name="AutoShape 4"/>
          <p:cNvSpPr>
            <a:spLocks noChangeArrowheads="1"/>
          </p:cNvSpPr>
          <p:nvPr/>
        </p:nvSpPr>
        <p:spPr bwMode="auto">
          <a:xfrm>
            <a:off x="376238" y="2854325"/>
            <a:ext cx="1243012" cy="1112837"/>
          </a:xfrm>
          <a:prstGeom prst="wedgeRoundRectCallout">
            <a:avLst>
              <a:gd name="adj1" fmla="val 106542"/>
              <a:gd name="adj2" fmla="val 31306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dirty="0">
                <a:solidFill>
                  <a:srgbClr val="000000"/>
                </a:solidFill>
                <a:ea typeface="Arial" charset="0"/>
                <a:cs typeface="Arial" charset="0"/>
              </a:rPr>
              <a:t>Half of the</a:t>
            </a:r>
            <a:br>
              <a:rPr lang="en-GB" sz="1800" dirty="0">
                <a:solidFill>
                  <a:srgbClr val="000000"/>
                </a:solidFill>
                <a:ea typeface="Arial" charset="0"/>
                <a:cs typeface="Arial" charset="0"/>
              </a:rPr>
            </a:br>
            <a:r>
              <a:rPr lang="en-GB" sz="1800" dirty="0" smtClean="0">
                <a:solidFill>
                  <a:srgbClr val="000000"/>
                </a:solidFill>
                <a:ea typeface="Arial" charset="0"/>
                <a:cs typeface="Arial" charset="0"/>
              </a:rPr>
              <a:t>send time  </a:t>
            </a:r>
          </a:p>
          <a:p>
            <a:pPr algn="ctr"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dirty="0" smtClean="0">
                <a:solidFill>
                  <a:srgbClr val="000000"/>
                </a:solidFill>
                <a:ea typeface="Arial" charset="0"/>
                <a:cs typeface="Arial" charset="0"/>
              </a:rPr>
              <a:t>is waiting</a:t>
            </a:r>
          </a:p>
        </p:txBody>
      </p:sp>
      <p:sp>
        <p:nvSpPr>
          <p:cNvPr id="421893" name="AutoShape 5"/>
          <p:cNvSpPr>
            <a:spLocks noChangeArrowheads="1"/>
          </p:cNvSpPr>
          <p:nvPr/>
        </p:nvSpPr>
        <p:spPr bwMode="auto">
          <a:xfrm>
            <a:off x="7672388" y="4330700"/>
            <a:ext cx="1243012" cy="923925"/>
          </a:xfrm>
          <a:prstGeom prst="wedgeRoundRectCallout">
            <a:avLst>
              <a:gd name="adj1" fmla="val -131065"/>
              <a:gd name="adj2" fmla="val 75833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>
                <a:solidFill>
                  <a:srgbClr val="000000"/>
                </a:solidFill>
                <a:ea typeface="Arial" charset="0"/>
                <a:cs typeface="Arial" charset="0"/>
              </a:rPr>
              <a:t>Significant</a:t>
            </a:r>
          </a:p>
          <a:p>
            <a:pPr algn="ctr"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>
                <a:solidFill>
                  <a:srgbClr val="000000"/>
                </a:solidFill>
                <a:ea typeface="Arial" charset="0"/>
                <a:cs typeface="Arial" charset="0"/>
              </a:rPr>
              <a:t>process</a:t>
            </a:r>
          </a:p>
          <a:p>
            <a:pPr algn="ctr"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>
                <a:solidFill>
                  <a:srgbClr val="000000"/>
                </a:solidFill>
                <a:ea typeface="Arial" charset="0"/>
                <a:cs typeface="Arial" charset="0"/>
              </a:rPr>
              <a:t>imbalance</a:t>
            </a:r>
          </a:p>
        </p:txBody>
      </p:sp>
      <p:sp>
        <p:nvSpPr>
          <p:cNvPr id="421894" name="AutoShape 6"/>
          <p:cNvSpPr>
            <a:spLocks noChangeArrowheads="1"/>
          </p:cNvSpPr>
          <p:nvPr/>
        </p:nvSpPr>
        <p:spPr bwMode="auto">
          <a:xfrm>
            <a:off x="441325" y="1187450"/>
            <a:ext cx="1250950" cy="1058863"/>
          </a:xfrm>
          <a:prstGeom prst="roundRect">
            <a:avLst>
              <a:gd name="adj" fmla="val 148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 anchorCtr="1">
            <a:prstTxWarp prst="textNoShape">
              <a:avLst/>
            </a:prstTxWarp>
          </a:bodyPr>
          <a:lstStyle/>
          <a:p>
            <a:pPr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solidFill>
                  <a:srgbClr val="FFFFFF"/>
                </a:solidFill>
                <a:ea typeface="Arial" charset="0"/>
                <a:cs typeface="Arial" charset="0"/>
              </a:rPr>
              <a:t>Wait time</a:t>
            </a:r>
          </a:p>
          <a:p>
            <a:pPr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solidFill>
                  <a:srgbClr val="FFFFFF"/>
                </a:solidFill>
                <a:ea typeface="Arial" charset="0"/>
                <a:cs typeface="Arial" charset="0"/>
              </a:rPr>
              <a:t>of receivers</a:t>
            </a:r>
          </a:p>
          <a:p>
            <a:pPr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solidFill>
                  <a:srgbClr val="FFFFFF"/>
                </a:solidFill>
                <a:ea typeface="Arial" charset="0"/>
                <a:cs typeface="Arial" charset="0"/>
              </a:rPr>
              <a:t>blocked for</a:t>
            </a:r>
          </a:p>
          <a:p>
            <a:pPr defTabSz="457200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solidFill>
                  <a:srgbClr val="FFFFFF"/>
                </a:solidFill>
                <a:ea typeface="Arial" charset="0"/>
                <a:cs typeface="Arial" charset="0"/>
              </a:rPr>
              <a:t>late sender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754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Scalasca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pproach </a:t>
            </a:r>
            <a:r>
              <a:rPr lang="en-US" dirty="0"/>
              <a:t>to </a:t>
            </a:r>
            <a:r>
              <a:rPr lang="en-US" dirty="0" smtClean="0"/>
              <a:t>Performance </a:t>
            </a:r>
            <a:r>
              <a:rPr lang="en-US" dirty="0"/>
              <a:t>D</a:t>
            </a:r>
            <a:r>
              <a:rPr lang="en-US" dirty="0" smtClean="0"/>
              <a:t>ynamics </a:t>
            </a:r>
            <a:endParaRPr lang="en-US" dirty="0"/>
          </a:p>
        </p:txBody>
      </p:sp>
      <p:graphicFrame>
        <p:nvGraphicFramePr>
          <p:cNvPr id="4" name="Diagramm 6"/>
          <p:cNvGraphicFramePr/>
          <p:nvPr>
            <p:extLst>
              <p:ext uri="{D42A27DB-BD31-4B8C-83A1-F6EECF244321}">
                <p14:modId xmlns:p14="http://schemas.microsoft.com/office/powerpoint/2010/main" val="3460830380"/>
              </p:ext>
            </p:extLst>
          </p:nvPr>
        </p:nvGraphicFramePr>
        <p:xfrm>
          <a:off x="685800" y="1131640"/>
          <a:ext cx="6934200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xplosion 1 4"/>
          <p:cNvSpPr/>
          <p:nvPr/>
        </p:nvSpPr>
        <p:spPr>
          <a:xfrm>
            <a:off x="6629400" y="4713040"/>
            <a:ext cx="914400" cy="609600"/>
          </a:xfrm>
          <a:prstGeom prst="irregularSeal1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New</a:t>
            </a:r>
            <a:endParaRPr lang="en-US" sz="14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49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Time-series </a:t>
            </a:r>
            <a:r>
              <a:rPr lang="en-US" dirty="0" err="1"/>
              <a:t>Callpath</a:t>
            </a:r>
            <a:r>
              <a:rPr lang="en-US" dirty="0"/>
              <a:t> Profiling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" y="914401"/>
            <a:ext cx="8905875" cy="152399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Instrument </a:t>
            </a:r>
            <a:r>
              <a:rPr lang="en-US" dirty="0"/>
              <a:t>main loop to distinguish individual </a:t>
            </a:r>
            <a:r>
              <a:rPr lang="en-US" dirty="0" smtClean="0"/>
              <a:t>iterations</a:t>
            </a:r>
          </a:p>
          <a:p>
            <a:pPr lvl="1"/>
            <a:r>
              <a:rPr lang="en-US" dirty="0"/>
              <a:t>Complete </a:t>
            </a:r>
            <a:r>
              <a:rPr lang="en-US" dirty="0" smtClean="0"/>
              <a:t>call tree </a:t>
            </a:r>
            <a:r>
              <a:rPr lang="en-US" dirty="0"/>
              <a:t>with multiple metrics recorded for each </a:t>
            </a:r>
            <a:r>
              <a:rPr lang="en-US" dirty="0" smtClean="0"/>
              <a:t>iteration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Challenge: storage requirements proportional to #iterations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64160" y="2743200"/>
            <a:ext cx="3198240" cy="32146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lIns="0" tIns="27659" rIns="0" bIns="0">
            <a:prstTxWarp prst="textNoShape">
              <a:avLst/>
            </a:prstTxWarp>
          </a:bodyPr>
          <a:lstStyle/>
          <a:p>
            <a:pPr algn="l"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1000" dirty="0">
                <a:solidFill>
                  <a:srgbClr val="0000FF"/>
                </a:solidFill>
                <a:latin typeface="Courier New" charset="0"/>
                <a:ea typeface="Arial Unicode MS" charset="0"/>
                <a:cs typeface="Arial Unicode MS" charset="0"/>
              </a:rPr>
              <a:t>#include "</a:t>
            </a:r>
            <a:r>
              <a:rPr lang="en-US" sz="1000" dirty="0" err="1">
                <a:solidFill>
                  <a:srgbClr val="0000FF"/>
                </a:solidFill>
                <a:latin typeface="Courier New" charset="0"/>
                <a:ea typeface="Arial Unicode MS" charset="0"/>
                <a:cs typeface="Arial Unicode MS" charset="0"/>
              </a:rPr>
              <a:t>epik_user.h</a:t>
            </a:r>
            <a:r>
              <a:rPr lang="en-US" sz="1000" dirty="0">
                <a:solidFill>
                  <a:srgbClr val="0000FF"/>
                </a:solidFill>
                <a:latin typeface="Courier New" charset="0"/>
                <a:ea typeface="Arial Unicode MS" charset="0"/>
                <a:cs typeface="Arial Unicode MS" charset="0"/>
              </a:rPr>
              <a:t>"</a:t>
            </a:r>
          </a:p>
          <a:p>
            <a:pPr algn="l">
              <a:lnSpc>
                <a:spcPct val="78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endParaRPr lang="en-US" sz="1000" dirty="0">
              <a:solidFill>
                <a:srgbClr val="0000FF"/>
              </a:solidFill>
              <a:latin typeface="Courier New" charset="0"/>
              <a:ea typeface="Arial Unicode MS" charset="0"/>
              <a:cs typeface="Arial Unicode MS" charset="0"/>
            </a:endParaRPr>
          </a:p>
          <a:p>
            <a:pPr algn="l">
              <a:lnSpc>
                <a:spcPct val="78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1000" dirty="0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void initialize() {}</a:t>
            </a:r>
          </a:p>
          <a:p>
            <a:pPr algn="l">
              <a:lnSpc>
                <a:spcPct val="78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1000" dirty="0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void </a:t>
            </a:r>
            <a:r>
              <a:rPr lang="en-US" sz="1000" dirty="0" err="1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read_input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() {}</a:t>
            </a:r>
          </a:p>
          <a:p>
            <a:pPr algn="l">
              <a:lnSpc>
                <a:spcPct val="78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1000" dirty="0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void </a:t>
            </a:r>
            <a:r>
              <a:rPr lang="en-US" sz="1000" dirty="0" err="1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do_work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() {}</a:t>
            </a:r>
          </a:p>
          <a:p>
            <a:pPr algn="l">
              <a:lnSpc>
                <a:spcPct val="78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1000" dirty="0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void </a:t>
            </a:r>
            <a:r>
              <a:rPr lang="en-US" sz="1000" dirty="0" err="1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do_additional_work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() {}</a:t>
            </a:r>
          </a:p>
          <a:p>
            <a:pPr algn="l">
              <a:lnSpc>
                <a:spcPct val="78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1000" dirty="0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void finish iteration() {}</a:t>
            </a:r>
          </a:p>
          <a:p>
            <a:pPr algn="l">
              <a:lnSpc>
                <a:spcPct val="78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1000" dirty="0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void </a:t>
            </a:r>
            <a:r>
              <a:rPr lang="en-US" sz="1000" dirty="0" err="1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write_output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() {}</a:t>
            </a:r>
          </a:p>
          <a:p>
            <a:pPr algn="l">
              <a:lnSpc>
                <a:spcPct val="78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endParaRPr lang="en-US" sz="1000" dirty="0">
              <a:solidFill>
                <a:srgbClr val="000000"/>
              </a:solidFill>
              <a:latin typeface="Courier New" charset="0"/>
              <a:ea typeface="Arial Unicode MS" charset="0"/>
              <a:cs typeface="Arial Unicode MS" charset="0"/>
            </a:endParaRPr>
          </a:p>
          <a:p>
            <a:pPr algn="l">
              <a:lnSpc>
                <a:spcPct val="78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1000" dirty="0" err="1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 main() {</a:t>
            </a:r>
          </a:p>
          <a:p>
            <a:pPr algn="l">
              <a:lnSpc>
                <a:spcPct val="78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1000" dirty="0">
                <a:solidFill>
                  <a:srgbClr val="0000FF"/>
                </a:solidFill>
                <a:latin typeface="Courier New" charset="0"/>
                <a:ea typeface="Arial Unicode MS" charset="0"/>
                <a:cs typeface="Arial Unicode MS" charset="0"/>
              </a:rPr>
              <a:t>  </a:t>
            </a:r>
            <a:r>
              <a:rPr lang="en-US" sz="1000" dirty="0" err="1">
                <a:solidFill>
                  <a:srgbClr val="0000FF"/>
                </a:solidFill>
                <a:latin typeface="Courier New" charset="0"/>
                <a:ea typeface="Arial Unicode MS" charset="0"/>
                <a:cs typeface="Arial Unicode MS" charset="0"/>
              </a:rPr>
              <a:t>int</a:t>
            </a:r>
            <a:r>
              <a:rPr lang="en-US" sz="1000" dirty="0" smtClean="0">
                <a:solidFill>
                  <a:srgbClr val="0000FF"/>
                </a:solidFill>
                <a:latin typeface="Courier New" charset="0"/>
                <a:ea typeface="Arial Unicode MS" charset="0"/>
                <a:cs typeface="Arial Unicode MS" charset="0"/>
              </a:rPr>
              <a:t> </a:t>
            </a:r>
            <a:r>
              <a:rPr lang="en-US" sz="1000" dirty="0" err="1" smtClean="0">
                <a:solidFill>
                  <a:srgbClr val="0000FF"/>
                </a:solidFill>
                <a:latin typeface="Courier New" charset="0"/>
                <a:ea typeface="Arial Unicode MS" charset="0"/>
                <a:cs typeface="Arial Unicode MS" charset="0"/>
              </a:rPr>
              <a:t>iter</a:t>
            </a:r>
            <a:r>
              <a:rPr lang="en-US" sz="1000" dirty="0">
                <a:solidFill>
                  <a:srgbClr val="0000FF"/>
                </a:solidFill>
                <a:latin typeface="Courier New" charset="0"/>
                <a:ea typeface="Arial Unicode MS" charset="0"/>
                <a:cs typeface="Arial Unicode MS" charset="0"/>
              </a:rPr>
              <a:t>;</a:t>
            </a:r>
          </a:p>
          <a:p>
            <a:pPr algn="l">
              <a:lnSpc>
                <a:spcPct val="78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1000" dirty="0" smtClean="0">
                <a:solidFill>
                  <a:srgbClr val="0000FF"/>
                </a:solidFill>
                <a:latin typeface="Courier New" charset="0"/>
                <a:ea typeface="Arial Unicode MS" charset="0"/>
                <a:cs typeface="Arial Unicode MS" charset="0"/>
              </a:rPr>
              <a:t>  </a:t>
            </a:r>
            <a:r>
              <a:rPr lang="en-US" sz="1000" dirty="0" err="1" smtClean="0">
                <a:solidFill>
                  <a:srgbClr val="0000FF"/>
                </a:solidFill>
                <a:latin typeface="Courier New" charset="0"/>
                <a:ea typeface="Arial Unicode MS" charset="0"/>
                <a:cs typeface="Arial Unicode MS" charset="0"/>
              </a:rPr>
              <a:t>PHASE_REGISTER(iter</a:t>
            </a:r>
            <a:r>
              <a:rPr lang="en-US" sz="1000" dirty="0" err="1">
                <a:solidFill>
                  <a:srgbClr val="0000FF"/>
                </a:solidFill>
                <a:latin typeface="Courier New" charset="0"/>
                <a:ea typeface="Arial Unicode MS" charset="0"/>
                <a:cs typeface="Arial Unicode MS" charset="0"/>
              </a:rPr>
              <a:t>,”ITER</a:t>
            </a:r>
            <a:r>
              <a:rPr lang="en-US" sz="1000" dirty="0">
                <a:solidFill>
                  <a:srgbClr val="0000FF"/>
                </a:solidFill>
                <a:latin typeface="Courier New" charset="0"/>
                <a:ea typeface="Arial Unicode MS" charset="0"/>
                <a:cs typeface="Arial Unicode MS" charset="0"/>
              </a:rPr>
              <a:t>”);</a:t>
            </a:r>
          </a:p>
          <a:p>
            <a:pPr algn="l">
              <a:lnSpc>
                <a:spcPct val="78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1000" dirty="0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  </a:t>
            </a:r>
            <a:r>
              <a:rPr lang="en-US" sz="1000" dirty="0" err="1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;</a:t>
            </a:r>
          </a:p>
          <a:p>
            <a:pPr algn="l">
              <a:lnSpc>
                <a:spcPct val="78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1000" dirty="0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  initialize();</a:t>
            </a:r>
          </a:p>
          <a:p>
            <a:pPr algn="l">
              <a:lnSpc>
                <a:spcPct val="78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1000" dirty="0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  </a:t>
            </a:r>
            <a:r>
              <a:rPr lang="en-US" sz="1000" dirty="0" err="1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read_input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();</a:t>
            </a:r>
          </a:p>
          <a:p>
            <a:pPr algn="l">
              <a:lnSpc>
                <a:spcPct val="78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1000" dirty="0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  </a:t>
            </a:r>
            <a:r>
              <a:rPr lang="en-US" sz="1000" dirty="0" err="1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for(t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=0; </a:t>
            </a:r>
            <a:r>
              <a:rPr lang="en-US" sz="1000" dirty="0" err="1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&lt;5; </a:t>
            </a:r>
            <a:r>
              <a:rPr lang="en-US" sz="1000" dirty="0" err="1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++) {</a:t>
            </a:r>
          </a:p>
          <a:p>
            <a:pPr algn="l">
              <a:lnSpc>
                <a:spcPct val="78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1000" dirty="0">
                <a:solidFill>
                  <a:srgbClr val="0000FF"/>
                </a:solidFill>
                <a:latin typeface="Courier New" charset="0"/>
                <a:ea typeface="Arial Unicode MS" charset="0"/>
                <a:cs typeface="Arial Unicode MS" charset="0"/>
              </a:rPr>
              <a:t>  </a:t>
            </a:r>
            <a:r>
              <a:rPr lang="en-US" sz="1000" dirty="0" smtClean="0">
                <a:solidFill>
                  <a:srgbClr val="0000FF"/>
                </a:solidFill>
                <a:latin typeface="Courier New" charset="0"/>
                <a:ea typeface="Arial Unicode MS" charset="0"/>
                <a:cs typeface="Arial Unicode MS" charset="0"/>
              </a:rPr>
              <a:t>  </a:t>
            </a:r>
            <a:r>
              <a:rPr lang="en-US" sz="1000" dirty="0" err="1" smtClean="0">
                <a:solidFill>
                  <a:srgbClr val="0000FF"/>
                </a:solidFill>
                <a:latin typeface="Courier New" charset="0"/>
                <a:ea typeface="Arial Unicode MS" charset="0"/>
                <a:cs typeface="Arial Unicode MS" charset="0"/>
              </a:rPr>
              <a:t>PHASE_START(iter</a:t>
            </a:r>
            <a:r>
              <a:rPr lang="en-US" sz="1000" dirty="0">
                <a:solidFill>
                  <a:srgbClr val="0000FF"/>
                </a:solidFill>
                <a:latin typeface="Courier New" charset="0"/>
                <a:ea typeface="Arial Unicode MS" charset="0"/>
                <a:cs typeface="Arial Unicode MS" charset="0"/>
              </a:rPr>
              <a:t>);</a:t>
            </a:r>
          </a:p>
          <a:p>
            <a:pPr algn="l">
              <a:lnSpc>
                <a:spcPct val="78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1000" dirty="0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do_work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();</a:t>
            </a:r>
          </a:p>
          <a:p>
            <a:pPr algn="l">
              <a:lnSpc>
                <a:spcPct val="78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1000" dirty="0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do_additional_work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();</a:t>
            </a:r>
          </a:p>
          <a:p>
            <a:pPr algn="l">
              <a:lnSpc>
                <a:spcPct val="78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1000" dirty="0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finish_iteration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();</a:t>
            </a:r>
          </a:p>
          <a:p>
            <a:pPr algn="l">
              <a:lnSpc>
                <a:spcPct val="78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1000" dirty="0">
                <a:solidFill>
                  <a:srgbClr val="0000FF"/>
                </a:solidFill>
                <a:latin typeface="Courier New" charset="0"/>
                <a:ea typeface="Arial Unicode MS" charset="0"/>
                <a:cs typeface="Arial Unicode MS" charset="0"/>
              </a:rPr>
              <a:t>   </a:t>
            </a:r>
            <a:r>
              <a:rPr lang="en-US" sz="1000" dirty="0" smtClean="0">
                <a:solidFill>
                  <a:srgbClr val="0000FF"/>
                </a:solidFill>
                <a:latin typeface="Courier New" charset="0"/>
                <a:ea typeface="Arial Unicode MS" charset="0"/>
                <a:cs typeface="Arial Unicode MS" charset="0"/>
              </a:rPr>
              <a:t> </a:t>
            </a:r>
            <a:r>
              <a:rPr lang="en-US" sz="1000" dirty="0" err="1" smtClean="0">
                <a:solidFill>
                  <a:srgbClr val="0000FF"/>
                </a:solidFill>
                <a:latin typeface="Courier New" charset="0"/>
                <a:ea typeface="Arial Unicode MS" charset="0"/>
                <a:cs typeface="Arial Unicode MS" charset="0"/>
              </a:rPr>
              <a:t>PHASE_END(iter</a:t>
            </a:r>
            <a:r>
              <a:rPr lang="en-US" sz="1000" dirty="0">
                <a:solidFill>
                  <a:srgbClr val="0000FF"/>
                </a:solidFill>
                <a:latin typeface="Courier New" charset="0"/>
                <a:ea typeface="Arial Unicode MS" charset="0"/>
                <a:cs typeface="Arial Unicode MS" charset="0"/>
              </a:rPr>
              <a:t>);</a:t>
            </a:r>
          </a:p>
          <a:p>
            <a:pPr algn="l">
              <a:lnSpc>
                <a:spcPct val="78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1000" dirty="0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  }</a:t>
            </a:r>
          </a:p>
          <a:p>
            <a:pPr algn="l">
              <a:lnSpc>
                <a:spcPct val="78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1000" dirty="0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  </a:t>
            </a:r>
            <a:r>
              <a:rPr lang="en-US" sz="1000" dirty="0" err="1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write_output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();</a:t>
            </a:r>
          </a:p>
          <a:p>
            <a:pPr algn="l">
              <a:lnSpc>
                <a:spcPct val="78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endParaRPr lang="en-US" sz="1000" dirty="0">
              <a:solidFill>
                <a:srgbClr val="0000FF"/>
              </a:solidFill>
              <a:latin typeface="Courier New" charset="0"/>
              <a:ea typeface="Arial Unicode MS" charset="0"/>
              <a:cs typeface="Arial Unicode MS" charset="0"/>
            </a:endParaRPr>
          </a:p>
          <a:p>
            <a:pPr algn="l">
              <a:lnSpc>
                <a:spcPct val="78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1000" dirty="0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  return 0;</a:t>
            </a:r>
          </a:p>
          <a:p>
            <a:pPr algn="l">
              <a:lnSpc>
                <a:spcPct val="78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1000" dirty="0">
                <a:solidFill>
                  <a:srgbClr val="000000"/>
                </a:solidFill>
                <a:latin typeface="Courier New" charset="0"/>
                <a:ea typeface="Arial Unicode MS" charset="0"/>
                <a:cs typeface="Arial Unicode MS" charset="0"/>
              </a:rPr>
              <a:t>}</a:t>
            </a:r>
          </a:p>
          <a:p>
            <a:pPr algn="l">
              <a:lnSpc>
                <a:spcPct val="78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endParaRPr lang="en-US" sz="1000" dirty="0">
              <a:solidFill>
                <a:srgbClr val="000000"/>
              </a:solidFill>
              <a:latin typeface="Courier New" charset="0"/>
              <a:ea typeface="Arial Unicode MS" charset="0"/>
              <a:cs typeface="Arial Unicode MS" charset="0"/>
            </a:endParaRPr>
          </a:p>
        </p:txBody>
      </p:sp>
      <p:pic>
        <p:nvPicPr>
          <p:cNvPr id="7" name="Picture 10" descr="Cube3_top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743200"/>
            <a:ext cx="2013193" cy="3228703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4247457" y="5975261"/>
            <a:ext cx="2077143" cy="27313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67564" rIns="81639" bIns="40820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Call tree</a:t>
            </a:r>
            <a:endParaRPr lang="en-US" dirty="0">
              <a:solidFill>
                <a:srgbClr val="000000"/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6381057" y="5975261"/>
            <a:ext cx="2077143" cy="27313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67564" rIns="81639" bIns="40820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Process topology</a:t>
            </a:r>
            <a:endParaRPr lang="en-US" dirty="0">
              <a:solidFill>
                <a:srgbClr val="000000"/>
              </a:solidFill>
              <a:ea typeface="Arial Unicode MS" charset="0"/>
              <a:cs typeface="Arial Unicode MS" charset="0"/>
            </a:endParaRPr>
          </a:p>
        </p:txBody>
      </p:sp>
      <p:pic>
        <p:nvPicPr>
          <p:cNvPr id="10" name="Picture 8" descr="Cube3_calltre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743200"/>
            <a:ext cx="1981200" cy="3257776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5146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3400" y="1219200"/>
            <a:ext cx="5181600" cy="3810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b"/>
          <a:lstStyle/>
          <a:p>
            <a:pPr>
              <a:defRPr/>
            </a:pPr>
            <a:r>
              <a:rPr lang="en-US" sz="1600">
                <a:solidFill>
                  <a:srgbClr val="000000"/>
                </a:solidFill>
              </a:rPr>
              <a:t>srun –n4 –N1 smg2000 –n 65 65 65 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3400" y="1219200"/>
            <a:ext cx="5181600" cy="3810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b"/>
          <a:lstStyle/>
          <a:p>
            <a:pPr>
              <a:defRPr/>
            </a:pPr>
            <a:r>
              <a:rPr lang="en-US" sz="1600" dirty="0" err="1">
                <a:solidFill>
                  <a:srgbClr val="000000"/>
                </a:solidFill>
              </a:rPr>
              <a:t>osspcsamp</a:t>
            </a:r>
            <a:r>
              <a:rPr lang="en-US" sz="1600" dirty="0">
                <a:solidFill>
                  <a:srgbClr val="000000"/>
                </a:solidFill>
              </a:rPr>
              <a:t> “</a:t>
            </a:r>
            <a:r>
              <a:rPr lang="en-US" altLang="ja-JP" sz="1600" dirty="0" err="1">
                <a:solidFill>
                  <a:srgbClr val="000000"/>
                </a:solidFill>
              </a:rPr>
              <a:t>srun</a:t>
            </a:r>
            <a:r>
              <a:rPr lang="en-US" altLang="ja-JP" sz="1600" dirty="0">
                <a:solidFill>
                  <a:srgbClr val="000000"/>
                </a:solidFill>
              </a:rPr>
              <a:t> –n4 –N1 smg2000 –n 65 65 65</a:t>
            </a:r>
            <a:r>
              <a:rPr lang="en-US" sz="1600" dirty="0">
                <a:solidFill>
                  <a:srgbClr val="000000"/>
                </a:solidFill>
              </a:rPr>
              <a:t>”</a:t>
            </a:r>
            <a:r>
              <a:rPr lang="en-US" altLang="ja-JP" sz="1600" dirty="0">
                <a:solidFill>
                  <a:srgbClr val="000000"/>
                </a:solidFill>
              </a:rPr>
              <a:t> </a:t>
            </a:r>
            <a:endParaRPr lang="en-US" sz="1600" dirty="0">
              <a:solidFill>
                <a:srgbClr val="000000"/>
              </a:solidFill>
            </a:endParaRPr>
          </a:p>
        </p:txBody>
      </p:sp>
      <p:grpSp>
        <p:nvGrpSpPr>
          <p:cNvPr id="102" name="Group 101"/>
          <p:cNvGrpSpPr>
            <a:grpSpLocks/>
          </p:cNvGrpSpPr>
          <p:nvPr/>
        </p:nvGrpSpPr>
        <p:grpSpPr bwMode="auto">
          <a:xfrm>
            <a:off x="6934200" y="1233488"/>
            <a:ext cx="2057400" cy="685800"/>
            <a:chOff x="6934200" y="1232722"/>
            <a:chExt cx="2057400" cy="685800"/>
          </a:xfrm>
        </p:grpSpPr>
        <p:sp>
          <p:nvSpPr>
            <p:cNvPr id="37" name="Rectangle 3"/>
            <p:cNvSpPr>
              <a:spLocks noChangeArrowheads="1"/>
            </p:cNvSpPr>
            <p:nvPr/>
          </p:nvSpPr>
          <p:spPr bwMode="auto">
            <a:xfrm>
              <a:off x="6934200" y="1232722"/>
              <a:ext cx="2057400" cy="4572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00000"/>
                <a:buFont typeface="Times New Roman" pitchFamily="-112" charset="0"/>
                <a:buNone/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+mn-lt"/>
                  <a:ea typeface="ＭＳ Ｐゴシック" pitchFamily="-112" charset="-128"/>
                  <a:cs typeface="ＭＳ Ｐゴシック" pitchFamily="-112" charset="-128"/>
                </a:rPr>
                <a:t>MPI Application</a:t>
              </a:r>
            </a:p>
          </p:txBody>
        </p:sp>
        <p:sp>
          <p:nvSpPr>
            <p:cNvPr id="38" name="Oval 4"/>
            <p:cNvSpPr>
              <a:spLocks noChangeArrowheads="1"/>
            </p:cNvSpPr>
            <p:nvPr/>
          </p:nvSpPr>
          <p:spPr bwMode="auto">
            <a:xfrm>
              <a:off x="7010400" y="1613722"/>
              <a:ext cx="304800" cy="304800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auto" hangingPunct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00000"/>
                <a:buFont typeface="Times New Roman" pitchFamily="-112" charset="0"/>
                <a:buNone/>
                <a:defRPr/>
              </a:pPr>
              <a:endParaRPr lang="en-US" kern="0" dirty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9" name="Oval 5"/>
            <p:cNvSpPr>
              <a:spLocks noChangeArrowheads="1"/>
            </p:cNvSpPr>
            <p:nvPr/>
          </p:nvSpPr>
          <p:spPr bwMode="auto">
            <a:xfrm>
              <a:off x="7543800" y="1613722"/>
              <a:ext cx="304800" cy="304800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auto" hangingPunct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00000"/>
                <a:buFont typeface="Times New Roman" pitchFamily="-112" charset="0"/>
                <a:buNone/>
                <a:defRPr/>
              </a:pPr>
              <a:endParaRPr lang="en-US" kern="0" dirty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0" name="Oval 6"/>
            <p:cNvSpPr>
              <a:spLocks noChangeArrowheads="1"/>
            </p:cNvSpPr>
            <p:nvPr/>
          </p:nvSpPr>
          <p:spPr bwMode="auto">
            <a:xfrm>
              <a:off x="8077200" y="1613722"/>
              <a:ext cx="304800" cy="304800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auto" hangingPunct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00000"/>
                <a:buFont typeface="Times New Roman" pitchFamily="-112" charset="0"/>
                <a:buNone/>
                <a:defRPr/>
              </a:pPr>
              <a:endParaRPr lang="en-US" kern="0" dirty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1" name="Oval 7"/>
            <p:cNvSpPr>
              <a:spLocks noChangeArrowheads="1"/>
            </p:cNvSpPr>
            <p:nvPr/>
          </p:nvSpPr>
          <p:spPr bwMode="auto">
            <a:xfrm>
              <a:off x="8610600" y="1613722"/>
              <a:ext cx="304800" cy="304800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auto" hangingPunct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00000"/>
                <a:buFont typeface="Times New Roman" pitchFamily="-112" charset="0"/>
                <a:buNone/>
                <a:defRPr/>
              </a:pPr>
              <a:endParaRPr lang="en-US" kern="0" dirty="0">
                <a:solidFill>
                  <a:sysClr val="windowText" lastClr="000000"/>
                </a:solidFill>
                <a:latin typeface="+mn-lt"/>
              </a:endParaRPr>
            </a:p>
          </p:txBody>
        </p:sp>
      </p:grpSp>
      <p:grpSp>
        <p:nvGrpSpPr>
          <p:cNvPr id="103" name="Group 102"/>
          <p:cNvGrpSpPr>
            <a:grpSpLocks/>
          </p:cNvGrpSpPr>
          <p:nvPr/>
        </p:nvGrpSpPr>
        <p:grpSpPr bwMode="auto">
          <a:xfrm>
            <a:off x="6934200" y="1919288"/>
            <a:ext cx="2057400" cy="1395412"/>
            <a:chOff x="6934200" y="1919287"/>
            <a:chExt cx="2057400" cy="1394650"/>
          </a:xfrm>
        </p:grpSpPr>
        <p:grpSp>
          <p:nvGrpSpPr>
            <p:cNvPr id="112665" name="Group 8"/>
            <p:cNvGrpSpPr>
              <a:grpSpLocks/>
            </p:cNvGrpSpPr>
            <p:nvPr/>
          </p:nvGrpSpPr>
          <p:grpSpPr bwMode="auto">
            <a:xfrm>
              <a:off x="6934200" y="2780537"/>
              <a:ext cx="2057400" cy="533400"/>
              <a:chOff x="310" y="1728"/>
              <a:chExt cx="1296" cy="336"/>
            </a:xfrm>
          </p:grpSpPr>
          <p:sp>
            <p:nvSpPr>
              <p:cNvPr id="43" name="AutoShape 9"/>
              <p:cNvSpPr>
                <a:spLocks noChangeArrowheads="1"/>
              </p:cNvSpPr>
              <p:nvPr/>
            </p:nvSpPr>
            <p:spPr bwMode="auto">
              <a:xfrm>
                <a:off x="310" y="1728"/>
                <a:ext cx="288" cy="336"/>
              </a:xfrm>
              <a:prstGeom prst="can">
                <a:avLst>
                  <a:gd name="adj" fmla="val 29167"/>
                </a:avLst>
              </a:prstGeom>
              <a:solidFill>
                <a:srgbClr val="00FF00"/>
              </a:solidFill>
              <a:ln w="952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auto" hangingPunct="0">
                  <a:lnSpc>
                    <a:spcPct val="13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100000"/>
                  <a:buFont typeface="Times New Roman" pitchFamily="-112" charset="0"/>
                  <a:buNone/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+mn-lt"/>
                </a:endParaRPr>
              </a:p>
            </p:txBody>
          </p:sp>
          <p:sp>
            <p:nvSpPr>
              <p:cNvPr id="44" name="AutoShape 10"/>
              <p:cNvSpPr>
                <a:spLocks noChangeArrowheads="1"/>
              </p:cNvSpPr>
              <p:nvPr/>
            </p:nvSpPr>
            <p:spPr bwMode="auto">
              <a:xfrm>
                <a:off x="646" y="1728"/>
                <a:ext cx="288" cy="336"/>
              </a:xfrm>
              <a:prstGeom prst="can">
                <a:avLst>
                  <a:gd name="adj" fmla="val 29167"/>
                </a:avLst>
              </a:prstGeom>
              <a:solidFill>
                <a:srgbClr val="00FF00"/>
              </a:solidFill>
              <a:ln w="952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auto" hangingPunct="0">
                  <a:lnSpc>
                    <a:spcPct val="13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100000"/>
                  <a:buFont typeface="Times New Roman" pitchFamily="-112" charset="0"/>
                  <a:buNone/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+mn-lt"/>
                </a:endParaRPr>
              </a:p>
            </p:txBody>
          </p:sp>
          <p:sp>
            <p:nvSpPr>
              <p:cNvPr id="45" name="AutoShape 11"/>
              <p:cNvSpPr>
                <a:spLocks noChangeArrowheads="1"/>
              </p:cNvSpPr>
              <p:nvPr/>
            </p:nvSpPr>
            <p:spPr bwMode="auto">
              <a:xfrm>
                <a:off x="982" y="1728"/>
                <a:ext cx="288" cy="336"/>
              </a:xfrm>
              <a:prstGeom prst="can">
                <a:avLst>
                  <a:gd name="adj" fmla="val 29167"/>
                </a:avLst>
              </a:prstGeom>
              <a:solidFill>
                <a:srgbClr val="00FF00"/>
              </a:solidFill>
              <a:ln w="952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auto" hangingPunct="0">
                  <a:lnSpc>
                    <a:spcPct val="13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100000"/>
                  <a:buFont typeface="Times New Roman" pitchFamily="-112" charset="0"/>
                  <a:buNone/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+mn-lt"/>
                </a:endParaRPr>
              </a:p>
            </p:txBody>
          </p:sp>
          <p:sp>
            <p:nvSpPr>
              <p:cNvPr id="46" name="AutoShape 12"/>
              <p:cNvSpPr>
                <a:spLocks noChangeArrowheads="1"/>
              </p:cNvSpPr>
              <p:nvPr/>
            </p:nvSpPr>
            <p:spPr bwMode="auto">
              <a:xfrm>
                <a:off x="1318" y="1728"/>
                <a:ext cx="288" cy="336"/>
              </a:xfrm>
              <a:prstGeom prst="can">
                <a:avLst>
                  <a:gd name="adj" fmla="val 29167"/>
                </a:avLst>
              </a:prstGeom>
              <a:solidFill>
                <a:srgbClr val="00FF00"/>
              </a:solidFill>
              <a:ln w="952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auto" hangingPunct="0">
                  <a:lnSpc>
                    <a:spcPct val="13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100000"/>
                  <a:buFont typeface="Times New Roman" pitchFamily="-112" charset="0"/>
                  <a:buNone/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+mn-lt"/>
                </a:endParaRPr>
              </a:p>
            </p:txBody>
          </p:sp>
        </p:grpSp>
        <p:grpSp>
          <p:nvGrpSpPr>
            <p:cNvPr id="112666" name="Group 13"/>
            <p:cNvGrpSpPr>
              <a:grpSpLocks/>
            </p:cNvGrpSpPr>
            <p:nvPr/>
          </p:nvGrpSpPr>
          <p:grpSpPr bwMode="auto">
            <a:xfrm>
              <a:off x="7162008" y="1919287"/>
              <a:ext cx="1600201" cy="862013"/>
              <a:chOff x="4562" y="1335"/>
              <a:chExt cx="1008" cy="543"/>
            </a:xfrm>
          </p:grpSpPr>
          <p:cxnSp>
            <p:nvCxnSpPr>
              <p:cNvPr id="112667" name="AutoShape 14"/>
              <p:cNvCxnSpPr>
                <a:cxnSpLocks noChangeShapeType="1"/>
                <a:stCxn id="38" idx="4"/>
                <a:endCxn id="43" idx="1"/>
              </p:cNvCxnSpPr>
              <p:nvPr/>
            </p:nvCxnSpPr>
            <p:spPr bwMode="auto">
              <a:xfrm>
                <a:off x="4562" y="1335"/>
                <a:ext cx="0" cy="543"/>
              </a:xfrm>
              <a:prstGeom prst="straightConnector1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2668" name="AutoShape 15"/>
              <p:cNvCxnSpPr>
                <a:cxnSpLocks noChangeShapeType="1"/>
                <a:stCxn id="39" idx="4"/>
                <a:endCxn id="44" idx="1"/>
              </p:cNvCxnSpPr>
              <p:nvPr/>
            </p:nvCxnSpPr>
            <p:spPr bwMode="auto">
              <a:xfrm>
                <a:off x="4898" y="1335"/>
                <a:ext cx="0" cy="543"/>
              </a:xfrm>
              <a:prstGeom prst="straightConnector1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2669" name="AutoShape 16"/>
              <p:cNvCxnSpPr>
                <a:cxnSpLocks noChangeShapeType="1"/>
                <a:stCxn id="40" idx="4"/>
                <a:endCxn id="45" idx="1"/>
              </p:cNvCxnSpPr>
              <p:nvPr/>
            </p:nvCxnSpPr>
            <p:spPr bwMode="auto">
              <a:xfrm>
                <a:off x="5234" y="1335"/>
                <a:ext cx="0" cy="543"/>
              </a:xfrm>
              <a:prstGeom prst="straightConnector1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2670" name="AutoShape 17"/>
              <p:cNvCxnSpPr>
                <a:cxnSpLocks noChangeShapeType="1"/>
                <a:stCxn id="41" idx="4"/>
                <a:endCxn id="46" idx="1"/>
              </p:cNvCxnSpPr>
              <p:nvPr/>
            </p:nvCxnSpPr>
            <p:spPr bwMode="auto">
              <a:xfrm>
                <a:off x="5570" y="1335"/>
                <a:ext cx="0" cy="543"/>
              </a:xfrm>
              <a:prstGeom prst="straightConnector1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65" name="Right Arrow 64"/>
          <p:cNvSpPr>
            <a:spLocks noChangeArrowheads="1"/>
          </p:cNvSpPr>
          <p:nvPr/>
        </p:nvSpPr>
        <p:spPr bwMode="auto">
          <a:xfrm>
            <a:off x="5943600" y="1295400"/>
            <a:ext cx="762000" cy="3048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b"/>
          <a:lstStyle/>
          <a:p>
            <a:pPr algn="ctr">
              <a:defRPr/>
            </a:pPr>
            <a:endParaRPr lang="en-US" sz="16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04" name="Group 103"/>
          <p:cNvGrpSpPr>
            <a:grpSpLocks/>
          </p:cNvGrpSpPr>
          <p:nvPr/>
        </p:nvGrpSpPr>
        <p:grpSpPr bwMode="auto">
          <a:xfrm>
            <a:off x="6019800" y="3314700"/>
            <a:ext cx="2840038" cy="862013"/>
            <a:chOff x="6019800" y="3313937"/>
            <a:chExt cx="2840609" cy="862778"/>
          </a:xfrm>
        </p:grpSpPr>
        <p:cxnSp>
          <p:nvCxnSpPr>
            <p:cNvPr id="52" name="Straight Connector 51"/>
            <p:cNvCxnSpPr>
              <a:cxnSpLocks noChangeShapeType="1"/>
              <a:stCxn id="43" idx="3"/>
            </p:cNvCxnSpPr>
            <p:nvPr/>
          </p:nvCxnSpPr>
          <p:spPr bwMode="auto">
            <a:xfrm rot="16200000" flipH="1">
              <a:off x="7016850" y="3460117"/>
              <a:ext cx="29235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ysDash"/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Connector 52"/>
            <p:cNvCxnSpPr>
              <a:cxnSpLocks noChangeShapeType="1"/>
            </p:cNvCxnSpPr>
            <p:nvPr/>
          </p:nvCxnSpPr>
          <p:spPr bwMode="auto">
            <a:xfrm>
              <a:off x="7163030" y="3606296"/>
              <a:ext cx="1598934" cy="158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ysDash"/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Straight Connector 53"/>
            <p:cNvCxnSpPr>
              <a:cxnSpLocks noChangeShapeType="1"/>
              <a:stCxn id="44" idx="3"/>
            </p:cNvCxnSpPr>
            <p:nvPr/>
          </p:nvCxnSpPr>
          <p:spPr bwMode="auto">
            <a:xfrm rot="16200000" flipH="1">
              <a:off x="7549563" y="3460911"/>
              <a:ext cx="29394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ysDash"/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54"/>
            <p:cNvCxnSpPr>
              <a:cxnSpLocks noChangeShapeType="1"/>
              <a:stCxn id="45" idx="3"/>
            </p:cNvCxnSpPr>
            <p:nvPr/>
          </p:nvCxnSpPr>
          <p:spPr bwMode="auto">
            <a:xfrm rot="16200000" flipH="1">
              <a:off x="8083070" y="3460911"/>
              <a:ext cx="29394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ysDash"/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55"/>
            <p:cNvCxnSpPr>
              <a:cxnSpLocks noChangeShapeType="1"/>
              <a:stCxn id="46" idx="3"/>
            </p:cNvCxnSpPr>
            <p:nvPr/>
          </p:nvCxnSpPr>
          <p:spPr bwMode="auto">
            <a:xfrm rot="16200000" flipH="1">
              <a:off x="8617372" y="3460117"/>
              <a:ext cx="29235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ysDash"/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56"/>
            <p:cNvCxnSpPr>
              <a:cxnSpLocks noChangeShapeType="1"/>
            </p:cNvCxnSpPr>
            <p:nvPr/>
          </p:nvCxnSpPr>
          <p:spPr bwMode="auto">
            <a:xfrm rot="5400000">
              <a:off x="7825083" y="3706399"/>
              <a:ext cx="198613" cy="15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ysDash"/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Arrow Connector 57"/>
            <p:cNvCxnSpPr>
              <a:cxnSpLocks noChangeShapeType="1"/>
            </p:cNvCxnSpPr>
            <p:nvPr/>
          </p:nvCxnSpPr>
          <p:spPr bwMode="auto">
            <a:xfrm flipH="1">
              <a:off x="6781953" y="3808088"/>
              <a:ext cx="1141642" cy="1588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prstDash val="sysDash"/>
              <a:round/>
              <a:headEnd/>
              <a:tailEnd type="stealth" w="lg" len="lg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9" name="TextBox 58"/>
            <p:cNvSpPr txBox="1"/>
            <p:nvPr/>
          </p:nvSpPr>
          <p:spPr>
            <a:xfrm>
              <a:off x="7391676" y="3808088"/>
              <a:ext cx="1468733" cy="3686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+mn-lt"/>
                </a:rPr>
                <a:t>Post-mortem</a:t>
              </a:r>
            </a:p>
          </p:txBody>
        </p:sp>
        <p:sp>
          <p:nvSpPr>
            <p:cNvPr id="96" name="AutoShape 64"/>
            <p:cNvSpPr>
              <a:spLocks noChangeArrowheads="1"/>
            </p:cNvSpPr>
            <p:nvPr/>
          </p:nvSpPr>
          <p:spPr bwMode="auto">
            <a:xfrm>
              <a:off x="6019800" y="3474417"/>
              <a:ext cx="762153" cy="686409"/>
            </a:xfrm>
            <a:prstGeom prst="can">
              <a:avLst>
                <a:gd name="adj" fmla="val 25000"/>
              </a:avLst>
            </a:prstGeom>
            <a:solidFill>
              <a:srgbClr val="00FF00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fontAlgn="auto" hangingPunct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00000"/>
                <a:buFont typeface="Times New Roman" pitchFamily="-112" charset="0"/>
                <a:buNone/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+mn-lt"/>
                </a:rPr>
                <a:t>O|SS</a:t>
              </a:r>
            </a:p>
          </p:txBody>
        </p:sp>
      </p:grpSp>
      <p:grpSp>
        <p:nvGrpSpPr>
          <p:cNvPr id="105" name="Group 104"/>
          <p:cNvGrpSpPr>
            <a:grpSpLocks/>
          </p:cNvGrpSpPr>
          <p:nvPr/>
        </p:nvGrpSpPr>
        <p:grpSpPr bwMode="auto">
          <a:xfrm>
            <a:off x="228600" y="2057400"/>
            <a:ext cx="5715000" cy="3733800"/>
            <a:chOff x="228600" y="2057400"/>
            <a:chExt cx="5715000" cy="3733800"/>
          </a:xfrm>
        </p:grpSpPr>
        <p:pic>
          <p:nvPicPr>
            <p:cNvPr id="98" name="Picture 97" descr="OpenSpeedShop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2209800"/>
              <a:ext cx="5351463" cy="3344863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0" name="Right Brace 99"/>
            <p:cNvSpPr>
              <a:spLocks/>
            </p:cNvSpPr>
            <p:nvPr/>
          </p:nvSpPr>
          <p:spPr bwMode="auto">
            <a:xfrm>
              <a:off x="5638800" y="2057400"/>
              <a:ext cx="304800" cy="3733800"/>
            </a:xfrm>
            <a:prstGeom prst="rightBrace">
              <a:avLst>
                <a:gd name="adj1" fmla="val 8337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7" name="Title 1"/>
          <p:cNvSpPr txBox="1">
            <a:spLocks/>
          </p:cNvSpPr>
          <p:nvPr/>
        </p:nvSpPr>
        <p:spPr>
          <a:xfrm>
            <a:off x="154868" y="-4728"/>
            <a:ext cx="8122387" cy="846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Open|SpeedShop</a:t>
            </a:r>
            <a:r>
              <a:rPr lang="en-US" b="1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 Workflow</a:t>
            </a:r>
            <a:endParaRPr lang="en-US" b="1" i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94288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" y="914401"/>
            <a:ext cx="8905875" cy="2514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Scripting language</a:t>
            </a:r>
          </a:p>
          <a:p>
            <a:pPr lvl="1"/>
            <a:r>
              <a:rPr lang="en-US" dirty="0" smtClean="0"/>
              <a:t>Immediate command interface</a:t>
            </a:r>
          </a:p>
          <a:p>
            <a:pPr lvl="1"/>
            <a:r>
              <a:rPr lang="en-US" dirty="0" smtClean="0"/>
              <a:t>O|SS interactive command line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 smtClean="0"/>
              <a:t>CLI)</a:t>
            </a:r>
            <a:endParaRPr lang="en-US" dirty="0" smtClean="0"/>
          </a:p>
          <a:p>
            <a:r>
              <a:rPr lang="en-US" dirty="0" smtClean="0"/>
              <a:t>Python module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DBF9-B72E-5D40-936B-5A102821195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/>
        </p:nvSpPr>
        <p:spPr bwMode="auto">
          <a:xfrm>
            <a:off x="136525" y="1349375"/>
            <a:ext cx="8601075" cy="5221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39725" indent="-339725" algn="l" defTabSz="457200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9999FF"/>
              </a:buClr>
              <a:buSzPct val="100000"/>
              <a:buFont typeface="Wingdings" pitchFamily="-112" charset="2"/>
              <a:buBlip>
                <a:blip r:embed="rId2"/>
              </a:buBlip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ＭＳ Ｐゴシック" charset="-128"/>
                <a:cs typeface="ＭＳ Ｐゴシック" pitchFamily="-112" charset="-128"/>
              </a:defRPr>
            </a:lvl1pPr>
            <a:lvl2pPr marL="739775" indent="-282575" algn="l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CCFF"/>
              </a:buClr>
              <a:buSzPct val="50000"/>
              <a:buFont typeface="Wingdings" pitchFamily="-112" charset="2"/>
              <a:buChar char="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ＭＳ Ｐゴシック" charset="-128"/>
              </a:defRPr>
            </a:lvl2pPr>
            <a:lvl3pPr marL="1143000" indent="-228600" algn="l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9999FF"/>
              </a:buClr>
              <a:buSzPct val="100000"/>
              <a:buFont typeface="Wingdings" pitchFamily="-112" charset="2"/>
              <a:buBlip>
                <a:blip r:embed="rId2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ＭＳ Ｐゴシック" charset="-128"/>
              </a:defRPr>
            </a:lvl3pPr>
            <a:lvl4pPr marL="1600200" indent="-228600" algn="l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CCFF"/>
              </a:buClr>
              <a:buSzPct val="50000"/>
              <a:buFont typeface="Wingdings" pitchFamily="-112" charset="2"/>
              <a:buChar char="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ＭＳ Ｐゴシック" charset="-128"/>
              </a:defRPr>
            </a:lvl4pPr>
            <a:lvl5pPr marL="2057400" indent="-228600" algn="l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CCFF"/>
              </a:buClr>
              <a:buSzPct val="69000"/>
              <a:buFont typeface="Wingdings" pitchFamily="-112" charset="2"/>
              <a:buBlip>
                <a:blip r:embed="rId2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ＭＳ Ｐゴシック" charset="-128"/>
              </a:defRPr>
            </a:lvl5pPr>
            <a:lvl6pPr marL="2514600" indent="-228600" algn="l" defTabSz="457200" rtl="0" fontAlgn="base">
              <a:lnSpc>
                <a:spcPct val="154000"/>
              </a:lnSpc>
              <a:spcBef>
                <a:spcPts val="500"/>
              </a:spcBef>
              <a:spcAft>
                <a:spcPct val="0"/>
              </a:spcAft>
              <a:buClr>
                <a:srgbClr val="CCCCFF"/>
              </a:buClr>
              <a:buSzPct val="69000"/>
              <a:buFont typeface="Wingdings" pitchFamily="1" charset="2"/>
              <a:buBlip>
                <a:blip r:embed="rId2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6pPr>
            <a:lvl7pPr marL="2971800" indent="-228600" algn="l" defTabSz="457200" rtl="0" fontAlgn="base">
              <a:lnSpc>
                <a:spcPct val="154000"/>
              </a:lnSpc>
              <a:spcBef>
                <a:spcPts val="500"/>
              </a:spcBef>
              <a:spcAft>
                <a:spcPct val="0"/>
              </a:spcAft>
              <a:buClr>
                <a:srgbClr val="CCCCFF"/>
              </a:buClr>
              <a:buSzPct val="69000"/>
              <a:buFont typeface="Wingdings" pitchFamily="1" charset="2"/>
              <a:buBlip>
                <a:blip r:embed="rId2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7pPr>
            <a:lvl8pPr marL="3429000" indent="-228600" algn="l" defTabSz="457200" rtl="0" fontAlgn="base">
              <a:lnSpc>
                <a:spcPct val="154000"/>
              </a:lnSpc>
              <a:spcBef>
                <a:spcPts val="500"/>
              </a:spcBef>
              <a:spcAft>
                <a:spcPct val="0"/>
              </a:spcAft>
              <a:buClr>
                <a:srgbClr val="CCCCFF"/>
              </a:buClr>
              <a:buSzPct val="69000"/>
              <a:buFont typeface="Wingdings" pitchFamily="1" charset="2"/>
              <a:buBlip>
                <a:blip r:embed="rId2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8pPr>
            <a:lvl9pPr marL="3886200" indent="-228600" algn="l" defTabSz="457200" rtl="0" fontAlgn="base">
              <a:lnSpc>
                <a:spcPct val="154000"/>
              </a:lnSpc>
              <a:spcBef>
                <a:spcPts val="500"/>
              </a:spcBef>
              <a:spcAft>
                <a:spcPct val="0"/>
              </a:spcAft>
              <a:buClr>
                <a:srgbClr val="CCCCFF"/>
              </a:buClr>
              <a:buSzPct val="69000"/>
              <a:buFont typeface="Wingdings" pitchFamily="1" charset="2"/>
              <a:buBlip>
                <a:blip r:embed="rId2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9pPr>
          </a:lstStyle>
          <a:p>
            <a:pPr>
              <a:buNone/>
            </a:pPr>
            <a:endParaRPr lang="en-US" dirty="0" smtClean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946551" y="762000"/>
            <a:ext cx="3045049" cy="4774663"/>
          </a:xfrm>
          <a:prstGeom prst="rect">
            <a:avLst/>
          </a:prstGeom>
          <a:solidFill>
            <a:srgbClr val="FFFFFF"/>
          </a:solidFill>
          <a:ln w="63373">
            <a:solidFill>
              <a:srgbClr val="993300"/>
            </a:solidFill>
            <a:miter lim="800000"/>
            <a:headEnd/>
            <a:tailEnd/>
          </a:ln>
        </p:spPr>
        <p:txBody>
          <a:bodyPr wrap="none" lIns="137160" tIns="182880" rIns="137160" bIns="182880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9pPr>
          </a:lstStyle>
          <a:p>
            <a:pPr eaLnBrk="0" hangingPunct="0">
              <a:buClr>
                <a:srgbClr val="000000"/>
              </a:buClr>
              <a:buSzPct val="100000"/>
              <a:buFont typeface="Courier New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b="1" dirty="0">
                <a:solidFill>
                  <a:srgbClr val="000000"/>
                </a:solidFill>
                <a:latin typeface="Courier New" pitchFamily="-112" charset="0"/>
              </a:rPr>
              <a:t>Experiment Commands</a:t>
            </a:r>
          </a:p>
          <a:p>
            <a:pPr eaLnBrk="0" hangingPunct="0">
              <a:buClr>
                <a:srgbClr val="000000"/>
              </a:buClr>
              <a:buSzPct val="100000"/>
              <a:buFont typeface="Courier New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b="1" dirty="0">
                <a:solidFill>
                  <a:srgbClr val="000000"/>
                </a:solidFill>
                <a:latin typeface="Courier New" pitchFamily="-112" charset="0"/>
              </a:rPr>
              <a:t>   expAttach</a:t>
            </a:r>
          </a:p>
          <a:p>
            <a:pPr eaLnBrk="0" hangingPunct="0">
              <a:buClr>
                <a:srgbClr val="000000"/>
              </a:buClr>
              <a:buSzPct val="100000"/>
              <a:buFont typeface="Courier New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b="1" dirty="0">
                <a:solidFill>
                  <a:srgbClr val="000000"/>
                </a:solidFill>
                <a:latin typeface="Courier New" pitchFamily="-112" charset="0"/>
              </a:rPr>
              <a:t>   expCreate</a:t>
            </a:r>
          </a:p>
          <a:p>
            <a:pPr eaLnBrk="0" hangingPunct="0">
              <a:buClr>
                <a:srgbClr val="000000"/>
              </a:buClr>
              <a:buSzPct val="100000"/>
              <a:buFont typeface="Courier New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b="1" dirty="0">
                <a:solidFill>
                  <a:srgbClr val="000000"/>
                </a:solidFill>
                <a:latin typeface="Courier New" pitchFamily="-112" charset="0"/>
              </a:rPr>
              <a:t>   expDetach</a:t>
            </a:r>
          </a:p>
          <a:p>
            <a:pPr eaLnBrk="0" hangingPunct="0">
              <a:buClr>
                <a:srgbClr val="000000"/>
              </a:buClr>
              <a:buSzPct val="100000"/>
              <a:buFont typeface="Courier New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b="1" dirty="0">
                <a:solidFill>
                  <a:srgbClr val="000000"/>
                </a:solidFill>
                <a:latin typeface="Courier New" pitchFamily="-112" charset="0"/>
              </a:rPr>
              <a:t>   expGo</a:t>
            </a:r>
          </a:p>
          <a:p>
            <a:pPr eaLnBrk="0" hangingPunct="0">
              <a:buClr>
                <a:srgbClr val="000000"/>
              </a:buClr>
              <a:buSzPct val="100000"/>
              <a:buFont typeface="Courier New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b="1" dirty="0">
                <a:solidFill>
                  <a:srgbClr val="000000"/>
                </a:solidFill>
                <a:latin typeface="Courier New" pitchFamily="-112" charset="0"/>
              </a:rPr>
              <a:t>   expView</a:t>
            </a:r>
          </a:p>
          <a:p>
            <a:pPr eaLnBrk="0" hangingPunct="0">
              <a:buClr>
                <a:srgbClr val="000000"/>
              </a:buClr>
              <a:buSzPct val="100000"/>
              <a:buFont typeface="Courier New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sz="1800" b="1" dirty="0">
              <a:solidFill>
                <a:srgbClr val="000000"/>
              </a:solidFill>
              <a:latin typeface="Courier New" pitchFamily="-112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Courier New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b="1" dirty="0">
                <a:solidFill>
                  <a:srgbClr val="000000"/>
                </a:solidFill>
                <a:latin typeface="Courier New" pitchFamily="-112" charset="0"/>
              </a:rPr>
              <a:t>List Commands</a:t>
            </a:r>
          </a:p>
          <a:p>
            <a:pPr eaLnBrk="0" hangingPunct="0">
              <a:buClr>
                <a:srgbClr val="000000"/>
              </a:buClr>
              <a:buSzPct val="100000"/>
              <a:buFont typeface="Courier New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b="1" dirty="0">
                <a:solidFill>
                  <a:srgbClr val="000000"/>
                </a:solidFill>
                <a:latin typeface="Courier New" pitchFamily="-112" charset="0"/>
              </a:rPr>
              <a:t>   </a:t>
            </a:r>
            <a:r>
              <a:rPr lang="en-GB" sz="1800" b="1" dirty="0" smtClean="0">
                <a:solidFill>
                  <a:srgbClr val="000000"/>
                </a:solidFill>
                <a:latin typeface="Courier New" pitchFamily="-112" charset="0"/>
              </a:rPr>
              <a:t>list –v exp</a:t>
            </a:r>
            <a:endParaRPr lang="en-GB" sz="1800" b="1" dirty="0">
              <a:solidFill>
                <a:srgbClr val="000000"/>
              </a:solidFill>
              <a:latin typeface="Courier New" pitchFamily="-112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Courier New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b="1" dirty="0">
                <a:solidFill>
                  <a:srgbClr val="000000"/>
                </a:solidFill>
                <a:latin typeface="Courier New" pitchFamily="-112" charset="0"/>
              </a:rPr>
              <a:t>   </a:t>
            </a:r>
            <a:r>
              <a:rPr lang="en-GB" sz="1800" b="1" dirty="0" smtClean="0">
                <a:solidFill>
                  <a:srgbClr val="000000"/>
                </a:solidFill>
                <a:latin typeface="Courier New" pitchFamily="-112" charset="0"/>
              </a:rPr>
              <a:t>list –v hosts</a:t>
            </a:r>
            <a:endParaRPr lang="en-GB" sz="1800" b="1" dirty="0">
              <a:solidFill>
                <a:srgbClr val="000000"/>
              </a:solidFill>
              <a:latin typeface="Courier New" pitchFamily="-112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Courier New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b="1" dirty="0">
                <a:solidFill>
                  <a:srgbClr val="000000"/>
                </a:solidFill>
                <a:latin typeface="Courier New" pitchFamily="-112" charset="0"/>
              </a:rPr>
              <a:t>   </a:t>
            </a:r>
            <a:r>
              <a:rPr lang="en-GB" sz="1800" b="1" dirty="0" smtClean="0">
                <a:solidFill>
                  <a:srgbClr val="000000"/>
                </a:solidFill>
                <a:latin typeface="Courier New" pitchFamily="-112" charset="0"/>
              </a:rPr>
              <a:t>list –v src</a:t>
            </a:r>
            <a:endParaRPr lang="en-GB" sz="1800" b="1" dirty="0">
              <a:solidFill>
                <a:srgbClr val="000000"/>
              </a:solidFill>
              <a:latin typeface="Courier New" pitchFamily="-112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Courier New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sz="1800" b="1" dirty="0">
              <a:solidFill>
                <a:srgbClr val="000000"/>
              </a:solidFill>
              <a:latin typeface="Courier New" pitchFamily="-112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Courier New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b="1" dirty="0">
                <a:solidFill>
                  <a:srgbClr val="000000"/>
                </a:solidFill>
                <a:latin typeface="Courier New" pitchFamily="-112" charset="0"/>
              </a:rPr>
              <a:t>Session Commands</a:t>
            </a:r>
          </a:p>
          <a:p>
            <a:pPr eaLnBrk="0" hangingPunct="0">
              <a:buClr>
                <a:srgbClr val="000000"/>
              </a:buClr>
              <a:buSzPct val="100000"/>
              <a:buFont typeface="Courier New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b="1" dirty="0">
                <a:solidFill>
                  <a:srgbClr val="000000"/>
                </a:solidFill>
                <a:latin typeface="Courier New" pitchFamily="-112" charset="0"/>
              </a:rPr>
              <a:t>   setBreak</a:t>
            </a:r>
          </a:p>
          <a:p>
            <a:pPr eaLnBrk="0" hangingPunct="0">
              <a:buClr>
                <a:srgbClr val="000000"/>
              </a:buClr>
              <a:buSzPct val="100000"/>
              <a:buFont typeface="Courier New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b="1" dirty="0">
                <a:solidFill>
                  <a:srgbClr val="000000"/>
                </a:solidFill>
                <a:latin typeface="Courier New" pitchFamily="-112" charset="0"/>
              </a:rPr>
              <a:t>   openGui</a:t>
            </a:r>
          </a:p>
          <a:p>
            <a:pPr eaLnBrk="0" hangingPunct="0">
              <a:buClr>
                <a:srgbClr val="000000"/>
              </a:buClr>
              <a:buSzPct val="100000"/>
              <a:buFont typeface="Courier New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b="1" dirty="0">
                <a:solidFill>
                  <a:srgbClr val="000000"/>
                </a:solidFill>
                <a:latin typeface="Courier New" pitchFamily="-112" charset="0"/>
              </a:rPr>
              <a:t>	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53826" y="3496310"/>
            <a:ext cx="8337774" cy="2820473"/>
          </a:xfrm>
          <a:prstGeom prst="rect">
            <a:avLst/>
          </a:prstGeom>
          <a:solidFill>
            <a:srgbClr val="FFFFFF"/>
          </a:solidFill>
          <a:ln w="63373">
            <a:solidFill>
              <a:srgbClr val="993300"/>
            </a:solidFill>
            <a:miter lim="800000"/>
            <a:headEnd/>
            <a:tailEnd/>
          </a:ln>
        </p:spPr>
        <p:txBody>
          <a:bodyPr wrap="none" lIns="137160" tIns="182880" rIns="137160" bIns="182880" anchor="ctr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bg1"/>
                </a:solidFill>
                <a:latin typeface="Times New Roman" pitchFamily="-112" charset="0"/>
                <a:ea typeface="Arial" pitchFamily="-112" charset="0"/>
                <a:cs typeface="Arial" pitchFamily="-112" charset="0"/>
              </a:defRPr>
            </a:lvl9pPr>
          </a:lstStyle>
          <a:p>
            <a:pPr eaLnBrk="0" hangingPunct="0">
              <a:spcAft>
                <a:spcPts val="788"/>
              </a:spcAft>
              <a:buClr>
                <a:srgbClr val="CC3300"/>
              </a:buClr>
              <a:buSzPct val="100000"/>
              <a:buFont typeface="Courier New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b="1" dirty="0">
                <a:solidFill>
                  <a:srgbClr val="CC3300"/>
                </a:solidFill>
                <a:latin typeface="Courier New" pitchFamily="-112" charset="0"/>
              </a:rPr>
              <a:t>import openss</a:t>
            </a:r>
            <a:r>
              <a:rPr lang="en-GB" sz="1800" b="1" dirty="0">
                <a:solidFill>
                  <a:srgbClr val="000000"/>
                </a:solidFill>
                <a:latin typeface="Courier New" pitchFamily="-112" charset="0"/>
              </a:rPr>
              <a:t> </a:t>
            </a:r>
          </a:p>
          <a:p>
            <a:pPr eaLnBrk="0" hangingPunct="0">
              <a:buClr>
                <a:srgbClr val="000000"/>
              </a:buClr>
              <a:buSzPct val="100000"/>
              <a:buFont typeface="Courier New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b="1" dirty="0">
                <a:solidFill>
                  <a:srgbClr val="000000"/>
                </a:solidFill>
                <a:latin typeface="Courier New" pitchFamily="-112" charset="0"/>
              </a:rPr>
              <a:t>my_filename=openss.FileList("myprog.a.out")</a:t>
            </a:r>
          </a:p>
          <a:p>
            <a:pPr eaLnBrk="0" hangingPunct="0">
              <a:buClr>
                <a:srgbClr val="000000"/>
              </a:buClr>
              <a:buSzPct val="100000"/>
              <a:buFont typeface="Courier New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b="1" dirty="0">
                <a:solidFill>
                  <a:srgbClr val="000000"/>
                </a:solidFill>
                <a:latin typeface="Courier New" pitchFamily="-112" charset="0"/>
              </a:rPr>
              <a:t>my_exptype=openss.ExpTypeList("pcsamp")</a:t>
            </a:r>
          </a:p>
          <a:p>
            <a:pPr eaLnBrk="0" hangingPunct="0">
              <a:buClr>
                <a:srgbClr val="000000"/>
              </a:buClr>
              <a:buSzPct val="100000"/>
              <a:buFont typeface="Courier New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b="1" dirty="0">
                <a:solidFill>
                  <a:srgbClr val="000000"/>
                </a:solidFill>
                <a:latin typeface="Courier New" pitchFamily="-112" charset="0"/>
              </a:rPr>
              <a:t>my_id=</a:t>
            </a:r>
            <a:r>
              <a:rPr lang="en-GB" sz="1800" b="1" dirty="0">
                <a:solidFill>
                  <a:srgbClr val="CC3300"/>
                </a:solidFill>
                <a:latin typeface="Courier New" pitchFamily="-112" charset="0"/>
              </a:rPr>
              <a:t>openss.expCreate</a:t>
            </a:r>
            <a:r>
              <a:rPr lang="en-GB" sz="1800" b="1" dirty="0">
                <a:solidFill>
                  <a:srgbClr val="000000"/>
                </a:solidFill>
                <a:latin typeface="Courier New" pitchFamily="-112" charset="0"/>
              </a:rPr>
              <a:t>(my_filename,my_exptype)</a:t>
            </a:r>
          </a:p>
          <a:p>
            <a:pPr eaLnBrk="0" hangingPunct="0">
              <a:spcBef>
                <a:spcPts val="900"/>
              </a:spcBef>
              <a:spcAft>
                <a:spcPts val="900"/>
              </a:spcAft>
              <a:buClr>
                <a:srgbClr val="CC3300"/>
              </a:buClr>
              <a:buSzPct val="100000"/>
              <a:buFont typeface="Courier New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b="1" dirty="0">
                <a:solidFill>
                  <a:srgbClr val="CC3300"/>
                </a:solidFill>
                <a:latin typeface="Courier New" pitchFamily="-112" charset="0"/>
              </a:rPr>
              <a:t>openss.expGo</a:t>
            </a:r>
            <a:r>
              <a:rPr lang="en-GB" sz="1800" b="1" dirty="0">
                <a:solidFill>
                  <a:srgbClr val="000000"/>
                </a:solidFill>
                <a:latin typeface="Courier New" pitchFamily="-112" charset="0"/>
              </a:rPr>
              <a:t>()</a:t>
            </a:r>
          </a:p>
          <a:p>
            <a:pPr eaLnBrk="0" hangingPunct="0">
              <a:buClr>
                <a:srgbClr val="000000"/>
              </a:buClr>
              <a:buSzPct val="100000"/>
              <a:buFont typeface="Courier New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b="1" dirty="0">
                <a:solidFill>
                  <a:srgbClr val="000000"/>
                </a:solidFill>
                <a:latin typeface="Courier New" pitchFamily="-112" charset="0"/>
              </a:rPr>
              <a:t>My_metric_list = openss.MetricList("exclusive")</a:t>
            </a:r>
          </a:p>
          <a:p>
            <a:pPr eaLnBrk="0" hangingPunct="0">
              <a:buClr>
                <a:srgbClr val="000000"/>
              </a:buClr>
              <a:buSzPct val="100000"/>
              <a:buFont typeface="Courier New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b="1" dirty="0">
                <a:solidFill>
                  <a:srgbClr val="000000"/>
                </a:solidFill>
                <a:latin typeface="Courier New" pitchFamily="-112" charset="0"/>
              </a:rPr>
              <a:t>my_viewtype = openss.ViewTypeList("pcsamp”)</a:t>
            </a:r>
          </a:p>
          <a:p>
            <a:pPr eaLnBrk="0" hangingPunct="0">
              <a:buClr>
                <a:srgbClr val="000000"/>
              </a:buClr>
              <a:buSzPct val="100000"/>
              <a:buFont typeface="Courier New" pitchFamily="-11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b="1" dirty="0">
                <a:solidFill>
                  <a:srgbClr val="000000"/>
                </a:solidFill>
                <a:latin typeface="Courier New" pitchFamily="-112" charset="0"/>
              </a:rPr>
              <a:t>result = </a:t>
            </a:r>
            <a:r>
              <a:rPr lang="en-GB" sz="1800" b="1" dirty="0">
                <a:solidFill>
                  <a:srgbClr val="CC3300"/>
                </a:solidFill>
                <a:latin typeface="Courier New" pitchFamily="-112" charset="0"/>
              </a:rPr>
              <a:t>openss.expView</a:t>
            </a:r>
            <a:r>
              <a:rPr lang="en-GB" sz="1800" b="1" dirty="0">
                <a:solidFill>
                  <a:srgbClr val="000000"/>
                </a:solidFill>
                <a:latin typeface="Courier New" pitchFamily="-112" charset="0"/>
              </a:rPr>
              <a:t>(my_id,my_viewtype,my_metric_list)</a:t>
            </a:r>
          </a:p>
        </p:txBody>
      </p:sp>
    </p:spTree>
    <p:extLst>
      <p:ext uri="{BB962C8B-B14F-4D97-AF65-F5344CB8AC3E}">
        <p14:creationId xmlns:p14="http://schemas.microsoft.com/office/powerpoint/2010/main" val="1824191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1"/>
          <p:cNvCxnSpPr>
            <a:cxnSpLocks noChangeShapeType="1"/>
          </p:cNvCxnSpPr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>
            <a:solidFill>
              <a:srgbClr val="FB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085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Times New Roman"/>
              </a:rPr>
              <a:t>Central Concept: </a:t>
            </a:r>
            <a:r>
              <a:rPr lang="en-US" dirty="0" smtClean="0">
                <a:ea typeface="ＭＳ Ｐゴシック" charset="0"/>
                <a:cs typeface="Times New Roman"/>
              </a:rPr>
              <a:t>Experiments</a:t>
            </a:r>
            <a:endParaRPr lang="en-US" dirty="0">
              <a:ea typeface="ＭＳ Ｐゴシック" charset="0"/>
              <a:cs typeface="Times New Roman"/>
            </a:endParaRPr>
          </a:p>
        </p:txBody>
      </p:sp>
      <p:sp>
        <p:nvSpPr>
          <p:cNvPr id="1085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a typeface="ＭＳ Ｐゴシック" charset="0"/>
                <a:cs typeface="Times New Roman"/>
              </a:rPr>
              <a:t>Users pick experiments:</a:t>
            </a:r>
          </a:p>
          <a:p>
            <a:pPr lvl="1"/>
            <a:r>
              <a:rPr lang="en-US" dirty="0">
                <a:ea typeface="ＭＳ Ｐゴシック" charset="0"/>
                <a:cs typeface="Times New Roman"/>
              </a:rPr>
              <a:t>What to measure and from which sources?</a:t>
            </a:r>
          </a:p>
          <a:p>
            <a:pPr lvl="1"/>
            <a:r>
              <a:rPr lang="en-US" dirty="0">
                <a:ea typeface="ＭＳ Ｐゴシック" charset="0"/>
                <a:cs typeface="Times New Roman"/>
              </a:rPr>
              <a:t>How to select, view, and analyze the resulting data?</a:t>
            </a:r>
          </a:p>
          <a:p>
            <a:r>
              <a:rPr lang="en-US" dirty="0">
                <a:ea typeface="ＭＳ Ｐゴシック" charset="0"/>
                <a:cs typeface="Times New Roman"/>
              </a:rPr>
              <a:t>Two main classes:</a:t>
            </a:r>
          </a:p>
          <a:p>
            <a:pPr lvl="1"/>
            <a:r>
              <a:rPr lang="en-US" dirty="0">
                <a:ea typeface="ＭＳ Ｐゴシック" charset="0"/>
                <a:cs typeface="Times New Roman"/>
              </a:rPr>
              <a:t>Statistical Sampling</a:t>
            </a:r>
          </a:p>
          <a:p>
            <a:pPr lvl="2"/>
            <a:r>
              <a:rPr lang="en-US" dirty="0">
                <a:cs typeface="Times New Roman"/>
              </a:rPr>
              <a:t>p</a:t>
            </a:r>
            <a:r>
              <a:rPr lang="en-US" dirty="0" smtClean="0">
                <a:ea typeface="ＭＳ Ｐゴシック" charset="0"/>
                <a:cs typeface="Times New Roman"/>
              </a:rPr>
              <a:t>eriodically </a:t>
            </a:r>
            <a:r>
              <a:rPr lang="en-US" dirty="0">
                <a:ea typeface="ＭＳ Ｐゴシック" charset="0"/>
                <a:cs typeface="Times New Roman"/>
              </a:rPr>
              <a:t>interrupt execution and record location</a:t>
            </a:r>
          </a:p>
          <a:p>
            <a:pPr lvl="2"/>
            <a:r>
              <a:rPr lang="en-US" dirty="0">
                <a:cs typeface="Times New Roman"/>
              </a:rPr>
              <a:t>u</a:t>
            </a:r>
            <a:r>
              <a:rPr lang="en-US" dirty="0" smtClean="0">
                <a:ea typeface="ＭＳ Ｐゴシック" charset="0"/>
                <a:cs typeface="Times New Roman"/>
              </a:rPr>
              <a:t>seful </a:t>
            </a:r>
            <a:r>
              <a:rPr lang="en-US" dirty="0">
                <a:ea typeface="ＭＳ Ｐゴシック" charset="0"/>
                <a:cs typeface="Times New Roman"/>
              </a:rPr>
              <a:t>to get an overview </a:t>
            </a:r>
          </a:p>
          <a:p>
            <a:pPr lvl="2"/>
            <a:r>
              <a:rPr lang="en-US" dirty="0">
                <a:cs typeface="Times New Roman"/>
              </a:rPr>
              <a:t>l</a:t>
            </a:r>
            <a:r>
              <a:rPr lang="en-US" dirty="0" smtClean="0">
                <a:ea typeface="ＭＳ Ｐゴシック" charset="0"/>
                <a:cs typeface="Times New Roman"/>
              </a:rPr>
              <a:t>ow </a:t>
            </a:r>
            <a:r>
              <a:rPr lang="en-US" dirty="0">
                <a:ea typeface="ＭＳ Ｐゴシック" charset="0"/>
                <a:cs typeface="Times New Roman"/>
              </a:rPr>
              <a:t>and uniform overhead</a:t>
            </a:r>
          </a:p>
          <a:p>
            <a:pPr lvl="1"/>
            <a:r>
              <a:rPr lang="en-US" dirty="0">
                <a:ea typeface="ＭＳ Ｐゴシック" charset="0"/>
                <a:cs typeface="Times New Roman"/>
              </a:rPr>
              <a:t>Event </a:t>
            </a:r>
            <a:r>
              <a:rPr lang="en-US" dirty="0" smtClean="0">
                <a:ea typeface="ＭＳ Ｐゴシック" charset="0"/>
                <a:cs typeface="Times New Roman"/>
              </a:rPr>
              <a:t>Tracing (</a:t>
            </a:r>
            <a:r>
              <a:rPr lang="en-US" dirty="0" err="1" smtClean="0">
                <a:ea typeface="ＭＳ Ｐゴシック" charset="0"/>
                <a:cs typeface="Times New Roman"/>
              </a:rPr>
              <a:t>DyninstAPI</a:t>
            </a:r>
            <a:r>
              <a:rPr lang="en-US" dirty="0" smtClean="0">
                <a:ea typeface="ＭＳ Ｐゴシック" charset="0"/>
                <a:cs typeface="Times New Roman"/>
              </a:rPr>
              <a:t>)</a:t>
            </a:r>
            <a:endParaRPr lang="en-US" dirty="0">
              <a:ea typeface="ＭＳ Ｐゴシック" charset="0"/>
              <a:cs typeface="Times New Roman"/>
            </a:endParaRPr>
          </a:p>
          <a:p>
            <a:pPr lvl="2"/>
            <a:r>
              <a:rPr lang="en-US" dirty="0">
                <a:cs typeface="Times New Roman"/>
              </a:rPr>
              <a:t>g</a:t>
            </a:r>
            <a:r>
              <a:rPr lang="en-US" dirty="0" smtClean="0">
                <a:ea typeface="ＭＳ Ｐゴシック" charset="0"/>
                <a:cs typeface="Times New Roman"/>
              </a:rPr>
              <a:t>ather </a:t>
            </a:r>
            <a:r>
              <a:rPr lang="en-US" dirty="0">
                <a:ea typeface="ＭＳ Ｐゴシック" charset="0"/>
                <a:cs typeface="Times New Roman"/>
              </a:rPr>
              <a:t>and store individual application events</a:t>
            </a:r>
          </a:p>
          <a:p>
            <a:pPr lvl="2"/>
            <a:r>
              <a:rPr lang="en-US" dirty="0">
                <a:cs typeface="Times New Roman"/>
              </a:rPr>
              <a:t>p</a:t>
            </a:r>
            <a:r>
              <a:rPr lang="en-US" dirty="0" smtClean="0">
                <a:ea typeface="ＭＳ Ｐゴシック" charset="0"/>
                <a:cs typeface="Times New Roman"/>
              </a:rPr>
              <a:t>rovides </a:t>
            </a:r>
            <a:r>
              <a:rPr lang="en-US" dirty="0">
                <a:ea typeface="ＭＳ Ｐゴシック" charset="0"/>
                <a:cs typeface="Times New Roman"/>
              </a:rPr>
              <a:t>detailed per event information</a:t>
            </a:r>
          </a:p>
          <a:p>
            <a:pPr lvl="2"/>
            <a:r>
              <a:rPr lang="en-US" dirty="0">
                <a:cs typeface="Times New Roman"/>
              </a:rPr>
              <a:t>c</a:t>
            </a:r>
            <a:r>
              <a:rPr lang="en-US" dirty="0" smtClean="0">
                <a:ea typeface="ＭＳ Ｐゴシック" charset="0"/>
                <a:cs typeface="Times New Roman"/>
              </a:rPr>
              <a:t>an </a:t>
            </a:r>
            <a:r>
              <a:rPr lang="en-US" dirty="0">
                <a:ea typeface="ＭＳ Ｐゴシック" charset="0"/>
                <a:cs typeface="Times New Roman"/>
              </a:rPr>
              <a:t>lead to huge data volumes</a:t>
            </a:r>
          </a:p>
          <a:p>
            <a:r>
              <a:rPr lang="en-US" dirty="0">
                <a:ea typeface="ＭＳ Ｐゴシック" charset="0"/>
                <a:cs typeface="Times New Roman"/>
              </a:rPr>
              <a:t>O|SS can be extended with additional experiments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/>
              </a:rPr>
              <a:t>Parallel Performance Tools: A Short Course, Beihang University, December 2-4, 2013</a:t>
            </a:r>
            <a:endParaRPr lang="en-US" dirty="0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80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ew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NewTemplate.pot</Template>
  <TotalTime>5219</TotalTime>
  <Words>4999</Words>
  <Application>Microsoft Macintosh PowerPoint</Application>
  <PresentationFormat>On-screen Show (4:3)</PresentationFormat>
  <Paragraphs>1007</Paragraphs>
  <Slides>67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NewTemplate</vt:lpstr>
      <vt:lpstr>Lecture 4: Parallel Tools Landscape – Part 1</vt:lpstr>
      <vt:lpstr>Short Course Outline</vt:lpstr>
      <vt:lpstr>Performance and Debugging Tools</vt:lpstr>
      <vt:lpstr>Performance Tools Matrix</vt:lpstr>
      <vt:lpstr>Open|SpeedShop</vt:lpstr>
      <vt:lpstr>Open|SpeedShop Tool Set</vt:lpstr>
      <vt:lpstr> </vt:lpstr>
      <vt:lpstr>Alternative Interfaces</vt:lpstr>
      <vt:lpstr>Central Concept: Experiments</vt:lpstr>
      <vt:lpstr>Sampling Experiments in O|SS</vt:lpstr>
      <vt:lpstr>Tracing Experiments in O|SS</vt:lpstr>
      <vt:lpstr>Performance Analysis in Parallel</vt:lpstr>
      <vt:lpstr>How to Run a First Experiment in O|SS?</vt:lpstr>
      <vt:lpstr>Example Run with Output</vt:lpstr>
      <vt:lpstr>Example Run with Output</vt:lpstr>
      <vt:lpstr>Default Output Report View</vt:lpstr>
      <vt:lpstr>Statement Report Output View</vt:lpstr>
      <vt:lpstr>Associate Source &amp; Performance Data</vt:lpstr>
      <vt:lpstr>Open|SpeedShop Summary</vt:lpstr>
      <vt:lpstr>HPCToolkit</vt:lpstr>
      <vt:lpstr>HPCToolkit</vt:lpstr>
      <vt:lpstr>HPCToolkit</vt:lpstr>
      <vt:lpstr>HPCToolkit DESIGN PRINCIPLES</vt:lpstr>
      <vt:lpstr>HPCToolkit Workflow</vt:lpstr>
      <vt:lpstr>HPCToolkit Workflow</vt:lpstr>
      <vt:lpstr>HPCToolkit Workflow</vt:lpstr>
      <vt:lpstr>HPCToolkit Workflow</vt:lpstr>
      <vt:lpstr>HPCToolkit Workflow</vt:lpstr>
      <vt:lpstr>HPCToolkit Workflow</vt:lpstr>
      <vt:lpstr>Analyzing results with hpcviewer</vt:lpstr>
      <vt:lpstr>Principal Views</vt:lpstr>
      <vt:lpstr>Using HPCToolkit</vt:lpstr>
      <vt:lpstr>Vampir</vt:lpstr>
      <vt:lpstr>Mission</vt:lpstr>
      <vt:lpstr>Event Trace Visualization with Vampir</vt:lpstr>
      <vt:lpstr>Vampir – Visualization Modes (1)</vt:lpstr>
      <vt:lpstr>Vampir – Visualization Modes (2)</vt:lpstr>
      <vt:lpstr>Vampir Performance Analysis Toolset: Usage</vt:lpstr>
      <vt:lpstr>Main Displays of Vampir</vt:lpstr>
      <vt:lpstr>Visualization of the NPB-MZ-MPI / BT trace</vt:lpstr>
      <vt:lpstr>Visualization of the NPB-MZ-MPI / BT trace</vt:lpstr>
      <vt:lpstr>Visualization of the NPB-MZ-MPI / BT trace</vt:lpstr>
      <vt:lpstr>Visualization of the NPB-MZ-MPI / BT trace</vt:lpstr>
      <vt:lpstr>Visualization of the NPB-MZ-MPI / BT trace</vt:lpstr>
      <vt:lpstr>Visualization of the NPB-MZ-MPI / BT trace</vt:lpstr>
      <vt:lpstr>Visualization of the NPB-MZ-MPI / BT trace</vt:lpstr>
      <vt:lpstr>Visualization of the NPB-MZ-MPI / BT trace</vt:lpstr>
      <vt:lpstr>Visualization of the NPB-MZ-MPI / BT trace</vt:lpstr>
      <vt:lpstr>Visualization of the NPB-MZ-MPI / BT trace</vt:lpstr>
      <vt:lpstr>Visualization of the NPB-MZ-MPI / BT trace</vt:lpstr>
      <vt:lpstr>Visualization of the NPB-MZ-MPI / BT trace</vt:lpstr>
      <vt:lpstr>Visualization of the NPB-MZ-MPI / BT trace</vt:lpstr>
      <vt:lpstr>Vampir Summary</vt:lpstr>
      <vt:lpstr>Scalasca</vt:lpstr>
      <vt:lpstr>PowerPoint Presentation</vt:lpstr>
      <vt:lpstr>Scalasca Project: Overview</vt:lpstr>
      <vt:lpstr>Scalasca Project: Objective</vt:lpstr>
      <vt:lpstr>Scalasca: Automatic Trace Analysis</vt:lpstr>
      <vt:lpstr>Scalasca 2.0 Features</vt:lpstr>
      <vt:lpstr>Scalasca Workflow</vt:lpstr>
      <vt:lpstr>Wait-state Analysis</vt:lpstr>
      <vt:lpstr>Callpath Profile: Computation</vt:lpstr>
      <vt:lpstr>Callpath Profile: P2P Messaging</vt:lpstr>
      <vt:lpstr>Callpath Profile: P2P Synchronization</vt:lpstr>
      <vt:lpstr>Trace Analysis: Late Sender</vt:lpstr>
      <vt:lpstr>Scalasca Approach to Performance Dynamics </vt:lpstr>
      <vt:lpstr>Time-series Callpath Profiling</vt:lpstr>
    </vt:vector>
  </TitlesOfParts>
  <Company>ParaTools,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Huck</dc:creator>
  <cp:lastModifiedBy>Allen Malony</cp:lastModifiedBy>
  <cp:revision>199</cp:revision>
  <dcterms:created xsi:type="dcterms:W3CDTF">2013-11-11T02:15:00Z</dcterms:created>
  <dcterms:modified xsi:type="dcterms:W3CDTF">2013-12-04T06:31:10Z</dcterms:modified>
</cp:coreProperties>
</file>